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</p:sldIdLst>
  <p:sldSz cx="14630400" cy="8229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000000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hyperlink" Target="https://gamma.app/?utm_source=made-with-gamma" TargetMode="External"/><Relationship Id="rId4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0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39"/>
            <a:ext cx="1722608" cy="411484"/>
          </a:xfrm>
          <a:prstGeom prst="rect">
            <a:avLst/>
          </a:prstGeom>
          <a:ln w="12700">
            <a:miter lim="400000"/>
          </a:ln>
        </p:spPr>
      </p:pic>
      <p:sp>
        <p:nvSpPr>
          <p:cNvPr id="10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0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1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39"/>
            <a:ext cx="1722608" cy="411484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39"/>
            <a:ext cx="1722608" cy="411484"/>
          </a:xfrm>
          <a:prstGeom prst="rect">
            <a:avLst/>
          </a:prstGeom>
          <a:ln w="12700">
            <a:miter lim="400000"/>
          </a:ln>
        </p:spPr>
      </p:pic>
      <p:sp>
        <p:nvSpPr>
          <p:cNvPr id="12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3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39"/>
            <a:ext cx="1722608" cy="411484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39"/>
            <a:ext cx="1722608" cy="411484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3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39"/>
            <a:ext cx="1722608" cy="411484"/>
          </a:xfrm>
          <a:prstGeom prst="rect">
            <a:avLst/>
          </a:prstGeom>
          <a:ln w="12700">
            <a:miter lim="400000"/>
          </a:ln>
        </p:spPr>
      </p:pic>
      <p:sp>
        <p:nvSpPr>
          <p:cNvPr id="3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3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4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39"/>
            <a:ext cx="1722608" cy="411484"/>
          </a:xfrm>
          <a:prstGeom prst="rect">
            <a:avLst/>
          </a:prstGeom>
          <a:ln w="12700">
            <a:miter lim="400000"/>
          </a:ln>
        </p:spPr>
      </p:pic>
      <p:sp>
        <p:nvSpPr>
          <p:cNvPr id="4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4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5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39"/>
            <a:ext cx="1722608" cy="411484"/>
          </a:xfrm>
          <a:prstGeom prst="rect">
            <a:avLst/>
          </a:prstGeom>
          <a:ln w="12700">
            <a:miter lim="400000"/>
          </a:ln>
        </p:spPr>
      </p:pic>
      <p:sp>
        <p:nvSpPr>
          <p:cNvPr id="5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5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6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39"/>
            <a:ext cx="1722608" cy="411484"/>
          </a:xfrm>
          <a:prstGeom prst="rect">
            <a:avLst/>
          </a:prstGeom>
          <a:ln w="12700">
            <a:miter lim="400000"/>
          </a:ln>
        </p:spPr>
      </p:pic>
      <p:sp>
        <p:nvSpPr>
          <p:cNvPr id="6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7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39"/>
            <a:ext cx="1722608" cy="411484"/>
          </a:xfrm>
          <a:prstGeom prst="rect">
            <a:avLst/>
          </a:prstGeom>
          <a:ln w="12700">
            <a:miter lim="400000"/>
          </a:ln>
        </p:spPr>
      </p:pic>
      <p:sp>
        <p:nvSpPr>
          <p:cNvPr id="7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7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8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39"/>
            <a:ext cx="1722608" cy="411484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  <a:ln w="12700">
            <a:miter lim="400000"/>
          </a:ln>
        </p:spPr>
      </p:pic>
      <p:sp>
        <p:nvSpPr>
          <p:cNvPr id="89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0" name="Image 1" descr="Image 1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839213" y="7749539"/>
            <a:ext cx="1722608" cy="411484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2192020" y="923925"/>
            <a:ext cx="11704320" cy="20021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/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8166100" y="2926079"/>
            <a:ext cx="5730240" cy="53035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10226502" y="7503468"/>
            <a:ext cx="258621" cy="248302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xmlns:p14="http://schemas.microsoft.com/office/powerpoint/2010/main" spd="med" advClick="1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Relationship Id="rId3" Type="http://schemas.openxmlformats.org/officeDocument/2006/relationships/image" Target="../media/image4.jpeg"/><Relationship Id="rId4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hyperlink" Target="https://yandex.ru/maps/-/CHEViK6R" TargetMode="Externa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hyperlink" Target="https://ru.qrcodechimp.com/maximize-profits-in-hospitality-using-qr-codes/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6.tif"/><Relationship Id="rId7" Type="http://schemas.openxmlformats.org/officeDocument/2006/relationships/image" Target="../media/image7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Прямоугольник 9"/>
          <p:cNvSpPr/>
          <p:nvPr/>
        </p:nvSpPr>
        <p:spPr>
          <a:xfrm>
            <a:off x="11051782" y="6718610"/>
            <a:ext cx="3580916" cy="1510994"/>
          </a:xfrm>
          <a:prstGeom prst="rect">
            <a:avLst/>
          </a:prstGeom>
          <a:solidFill>
            <a:srgbClr val="07070C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1" name="Text 0"/>
          <p:cNvSpPr txBox="1"/>
          <p:nvPr/>
        </p:nvSpPr>
        <p:spPr>
          <a:xfrm>
            <a:off x="2353724" y="1561604"/>
            <a:ext cx="10040361" cy="11037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ct val="150000"/>
              </a:lnSpc>
              <a:defRPr sz="3200">
                <a:solidFill>
                  <a:srgbClr val="8FAADC"/>
                </a:solidFill>
              </a:defRPr>
            </a:lvl1pPr>
          </a:lstStyle>
          <a:p>
            <a:pPr/>
            <a:r>
              <a:t>«Разработка умной системы для бесконтактного заселения и проживания в домах и отелях»</a:t>
            </a:r>
          </a:p>
        </p:txBody>
      </p:sp>
      <p:sp>
        <p:nvSpPr>
          <p:cNvPr id="142" name="Text 1"/>
          <p:cNvSpPr txBox="1"/>
          <p:nvPr/>
        </p:nvSpPr>
        <p:spPr>
          <a:xfrm>
            <a:off x="6170519" y="3739719"/>
            <a:ext cx="7841424" cy="1338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0D6DE"/>
                </a:solidFill>
              </a:defRPr>
            </a:lvl1pPr>
          </a:lstStyle>
          <a:p>
            <a:pPr/>
            <a:r>
              <a:t>Выполнили: Зборовский Михаил, Развенков Кирилл, Редикальцева Мария —  ученики 11 "Т" класса, ГБОУ Школа №2098 имени Героя Советского Союза Л.М. Доватора</a:t>
            </a:r>
          </a:p>
        </p:txBody>
      </p:sp>
      <p:sp>
        <p:nvSpPr>
          <p:cNvPr id="143" name="Text 2"/>
          <p:cNvSpPr txBox="1"/>
          <p:nvPr/>
        </p:nvSpPr>
        <p:spPr>
          <a:xfrm>
            <a:off x="6183343" y="5733996"/>
            <a:ext cx="8040208" cy="1338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0D6DE"/>
                </a:solidFill>
              </a:defRPr>
            </a:lvl1pPr>
          </a:lstStyle>
          <a:p>
            <a:pPr/>
            <a:r>
              <a:t>Научные руководители: Гоптарь Евгений Андреевич, Малевин Дмитрий Сергеевич — учителя информатики, ГБОУ Школа №2098 имени Героя Советского Союза Л.М. Доватора</a:t>
            </a:r>
          </a:p>
        </p:txBody>
      </p:sp>
      <p:sp>
        <p:nvSpPr>
          <p:cNvPr id="144" name="TextBox 7"/>
          <p:cNvSpPr txBox="1"/>
          <p:nvPr/>
        </p:nvSpPr>
        <p:spPr>
          <a:xfrm>
            <a:off x="781584" y="81141"/>
            <a:ext cx="13184642" cy="1170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lnSpc>
                <a:spcPct val="150000"/>
              </a:lnSpc>
              <a:defRPr sz="2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</a:lstStyle>
          <a:p>
            <a:pPr/>
            <a:r>
              <a:t>Государственное бюджетное общеобразовательное учреждение города Москвы «Школа № 2098 имени Героя Советского Союза Л.М. Доватора»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Прямоугольник 19"/>
          <p:cNvSpPr/>
          <p:nvPr/>
        </p:nvSpPr>
        <p:spPr>
          <a:xfrm>
            <a:off x="10182727" y="5899458"/>
            <a:ext cx="4397454" cy="2322331"/>
          </a:xfrm>
          <a:prstGeom prst="rect">
            <a:avLst/>
          </a:prstGeom>
          <a:solidFill>
            <a:srgbClr val="07070C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20" name="Text 0"/>
          <p:cNvSpPr txBox="1"/>
          <p:nvPr/>
        </p:nvSpPr>
        <p:spPr>
          <a:xfrm>
            <a:off x="793789" y="865227"/>
            <a:ext cx="8859119" cy="69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200">
                <a:solidFill>
                  <a:srgbClr val="97B8FF"/>
                </a:solidFill>
              </a:defRPr>
            </a:lvl1pPr>
          </a:lstStyle>
          <a:p>
            <a:pPr/>
            <a:r>
              <a:t>Пример взаимодействия пользователя</a:t>
            </a:r>
          </a:p>
        </p:txBody>
      </p:sp>
      <p:pic>
        <p:nvPicPr>
          <p:cNvPr id="221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790" y="1914168"/>
            <a:ext cx="566980" cy="566980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ext 1"/>
          <p:cNvSpPr txBox="1"/>
          <p:nvPr/>
        </p:nvSpPr>
        <p:spPr>
          <a:xfrm>
            <a:off x="793786" y="2707956"/>
            <a:ext cx="3726856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3200">
                <a:solidFill>
                  <a:srgbClr val="E0D6DE"/>
                </a:solidFill>
              </a:defRPr>
            </a:lvl1pPr>
          </a:lstStyle>
          <a:p>
            <a:pPr/>
            <a:r>
              <a:t>На главную страницу</a:t>
            </a:r>
          </a:p>
        </p:txBody>
      </p:sp>
      <p:sp>
        <p:nvSpPr>
          <p:cNvPr id="223" name="Text 2"/>
          <p:cNvSpPr txBox="1"/>
          <p:nvPr/>
        </p:nvSpPr>
        <p:spPr>
          <a:xfrm>
            <a:off x="793786" y="3198376"/>
            <a:ext cx="4120760" cy="11070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2000">
                <a:solidFill>
                  <a:srgbClr val="E0D6DE"/>
                </a:solidFill>
              </a:defRPr>
            </a:lvl1pPr>
          </a:lstStyle>
          <a:p>
            <a:pPr/>
            <a:r>
              <a:t>Пользователь открывает страницу сайта и видит список домов/отелей, доступных для бронирования.</a:t>
            </a:r>
          </a:p>
        </p:txBody>
      </p:sp>
      <p:pic>
        <p:nvPicPr>
          <p:cNvPr id="224" name="Image 1" descr="Imag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54704" y="1914168"/>
            <a:ext cx="566980" cy="566980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Text 3"/>
          <p:cNvSpPr txBox="1"/>
          <p:nvPr/>
        </p:nvSpPr>
        <p:spPr>
          <a:xfrm>
            <a:off x="5254704" y="2707956"/>
            <a:ext cx="1940719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800">
                <a:solidFill>
                  <a:srgbClr val="E0D6DE"/>
                </a:solidFill>
              </a:defRPr>
            </a:lvl1pPr>
          </a:lstStyle>
          <a:p>
            <a:pPr/>
            <a:r>
              <a:t>Выбор дома</a:t>
            </a:r>
          </a:p>
        </p:txBody>
      </p:sp>
      <p:sp>
        <p:nvSpPr>
          <p:cNvPr id="226" name="Text 4"/>
          <p:cNvSpPr txBox="1"/>
          <p:nvPr/>
        </p:nvSpPr>
        <p:spPr>
          <a:xfrm>
            <a:off x="5254704" y="3198376"/>
            <a:ext cx="4120756" cy="15885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>
              <a:lnSpc>
                <a:spcPct val="150000"/>
              </a:lnSpc>
              <a:defRPr sz="2000">
                <a:solidFill>
                  <a:srgbClr val="E0D6DE"/>
                </a:solidFill>
              </a:defRPr>
            </a:pPr>
            <a:r>
              <a:t>Пользователь выбирает дом/отель, который ему нравится, и переходит на страницу с детальной </a:t>
            </a:r>
            <a:r>
              <a:rPr sz="2400"/>
              <a:t>информацией о нем.</a:t>
            </a:r>
          </a:p>
        </p:txBody>
      </p:sp>
      <p:pic>
        <p:nvPicPr>
          <p:cNvPr id="227" name="Image 2" descr="Image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715737" y="1914168"/>
            <a:ext cx="566980" cy="566980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Text 5"/>
          <p:cNvSpPr txBox="1"/>
          <p:nvPr/>
        </p:nvSpPr>
        <p:spPr>
          <a:xfrm>
            <a:off x="9715737" y="2707956"/>
            <a:ext cx="2288506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800">
                <a:solidFill>
                  <a:srgbClr val="E0D6DE"/>
                </a:solidFill>
              </a:defRPr>
            </a:lvl1pPr>
          </a:lstStyle>
          <a:p>
            <a:pPr/>
            <a:r>
              <a:t>Бронирование</a:t>
            </a:r>
          </a:p>
        </p:txBody>
      </p:sp>
      <p:sp>
        <p:nvSpPr>
          <p:cNvPr id="229" name="Text 6"/>
          <p:cNvSpPr txBox="1"/>
          <p:nvPr/>
        </p:nvSpPr>
        <p:spPr>
          <a:xfrm>
            <a:off x="9715737" y="3198376"/>
            <a:ext cx="4120756" cy="6779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2000">
                <a:solidFill>
                  <a:srgbClr val="E0D6DE"/>
                </a:solidFill>
              </a:defRPr>
            </a:lvl1pPr>
          </a:lstStyle>
          <a:p>
            <a:pPr/>
            <a:r>
              <a:t>Пользователь выбирает дату  и оплачивает бронирование.</a:t>
            </a:r>
          </a:p>
        </p:txBody>
      </p:sp>
      <p:pic>
        <p:nvPicPr>
          <p:cNvPr id="230" name="Рисунок 8" descr="Рисунок 8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496708" y="5482952"/>
            <a:ext cx="4424484" cy="23481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Рисунок 2" descr="Рисунок 2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058545" y="5482952"/>
            <a:ext cx="4647460" cy="23559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Рисунок 7" descr="Рисунок 7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843354" y="5383998"/>
            <a:ext cx="4615240" cy="23050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Прямоугольник 9"/>
          <p:cNvSpPr/>
          <p:nvPr/>
        </p:nvSpPr>
        <p:spPr>
          <a:xfrm>
            <a:off x="11020907" y="6672326"/>
            <a:ext cx="3580913" cy="1510994"/>
          </a:xfrm>
          <a:prstGeom prst="rect">
            <a:avLst/>
          </a:prstGeom>
          <a:solidFill>
            <a:srgbClr val="07070C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5" name="Text 0"/>
          <p:cNvSpPr txBox="1"/>
          <p:nvPr/>
        </p:nvSpPr>
        <p:spPr>
          <a:xfrm>
            <a:off x="793790" y="1175785"/>
            <a:ext cx="5884528" cy="69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200">
                <a:solidFill>
                  <a:srgbClr val="97B8FF"/>
                </a:solidFill>
              </a:defRPr>
            </a:lvl1pPr>
          </a:lstStyle>
          <a:p>
            <a:pPr/>
            <a:r>
              <a:t>Макет двери со сканером</a:t>
            </a:r>
          </a:p>
        </p:txBody>
      </p:sp>
      <p:pic>
        <p:nvPicPr>
          <p:cNvPr id="236" name="IMG_3300.HEIC" descr="IMG_3300.HEIC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403720" y="2845473"/>
            <a:ext cx="3446581" cy="45954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IMG_3301.HEIC" descr="IMG_3301.HEIC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62665" y="2879350"/>
            <a:ext cx="3446580" cy="45954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IMG_3298.HEIC" descr="IMG_3298.HEIC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86599" y="2845473"/>
            <a:ext cx="3444303" cy="459240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IMG_3302.HEIC" descr="IMG_3302.HEIC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794023" y="2879350"/>
            <a:ext cx="3446577" cy="4595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Прямоугольник 9"/>
          <p:cNvSpPr/>
          <p:nvPr/>
        </p:nvSpPr>
        <p:spPr>
          <a:xfrm>
            <a:off x="11020907" y="6672326"/>
            <a:ext cx="3580913" cy="1510994"/>
          </a:xfrm>
          <a:prstGeom prst="rect">
            <a:avLst/>
          </a:prstGeom>
          <a:solidFill>
            <a:srgbClr val="07070C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42" name="Text 0"/>
          <p:cNvSpPr txBox="1"/>
          <p:nvPr/>
        </p:nvSpPr>
        <p:spPr>
          <a:xfrm>
            <a:off x="793787" y="856298"/>
            <a:ext cx="5477187" cy="69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200">
                <a:solidFill>
                  <a:srgbClr val="97B8FF"/>
                </a:solidFill>
              </a:defRPr>
            </a:lvl1pPr>
          </a:lstStyle>
          <a:p>
            <a:pPr/>
            <a:r>
              <a:t>Примеры страниц сайта</a:t>
            </a:r>
          </a:p>
        </p:txBody>
      </p:sp>
      <p:sp>
        <p:nvSpPr>
          <p:cNvPr id="243" name="Text 1"/>
          <p:cNvSpPr txBox="1"/>
          <p:nvPr/>
        </p:nvSpPr>
        <p:spPr>
          <a:xfrm>
            <a:off x="810316" y="2466463"/>
            <a:ext cx="3104953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3200">
                <a:solidFill>
                  <a:srgbClr val="97B8FF"/>
                </a:solidFill>
              </a:defRPr>
            </a:lvl1pPr>
          </a:lstStyle>
          <a:p>
            <a:pPr/>
            <a:r>
              <a:t>Главная страница</a:t>
            </a:r>
          </a:p>
        </p:txBody>
      </p:sp>
      <p:sp>
        <p:nvSpPr>
          <p:cNvPr id="244" name="Text 2"/>
          <p:cNvSpPr txBox="1"/>
          <p:nvPr/>
        </p:nvSpPr>
        <p:spPr>
          <a:xfrm>
            <a:off x="763688" y="3047607"/>
            <a:ext cx="4190473" cy="18574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0D6DE"/>
                </a:solidFill>
              </a:defRPr>
            </a:lvl1pPr>
          </a:lstStyle>
          <a:p>
            <a:pPr/>
            <a:r>
              <a:t>Содержит выбор трех основных домов для бронирования, а также кнопки для перехода на другие страницы.</a:t>
            </a:r>
          </a:p>
        </p:txBody>
      </p:sp>
      <p:sp>
        <p:nvSpPr>
          <p:cNvPr id="245" name="Text 3"/>
          <p:cNvSpPr txBox="1"/>
          <p:nvPr/>
        </p:nvSpPr>
        <p:spPr>
          <a:xfrm>
            <a:off x="5349454" y="2466463"/>
            <a:ext cx="2715222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3200">
                <a:solidFill>
                  <a:srgbClr val="97B8FF"/>
                </a:solidFill>
              </a:defRPr>
            </a:lvl1pPr>
          </a:lstStyle>
          <a:p>
            <a:pPr/>
            <a:r>
              <a:t>Страница дома</a:t>
            </a:r>
          </a:p>
        </p:txBody>
      </p:sp>
      <p:sp>
        <p:nvSpPr>
          <p:cNvPr id="246" name="Text 4"/>
          <p:cNvSpPr txBox="1"/>
          <p:nvPr/>
        </p:nvSpPr>
        <p:spPr>
          <a:xfrm>
            <a:off x="5349456" y="3047606"/>
            <a:ext cx="3710464" cy="819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0D6DE"/>
                </a:solidFill>
              </a:defRPr>
            </a:lvl1pPr>
          </a:lstStyle>
          <a:p>
            <a:pPr/>
            <a:r>
              <a:t>Содержит информацию про конкретный дом.</a:t>
            </a:r>
          </a:p>
        </p:txBody>
      </p:sp>
      <p:sp>
        <p:nvSpPr>
          <p:cNvPr id="247" name="Text 5"/>
          <p:cNvSpPr txBox="1"/>
          <p:nvPr/>
        </p:nvSpPr>
        <p:spPr>
          <a:xfrm>
            <a:off x="9888593" y="2460113"/>
            <a:ext cx="4555672" cy="375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ts val="2700"/>
              </a:lnSpc>
              <a:defRPr b="1" sz="3200">
                <a:solidFill>
                  <a:srgbClr val="97B8FF"/>
                </a:solidFill>
              </a:defRPr>
            </a:lvl1pPr>
          </a:lstStyle>
          <a:p>
            <a:pPr/>
            <a:r>
              <a:t>Страница с регистрацией</a:t>
            </a:r>
          </a:p>
        </p:txBody>
      </p:sp>
      <p:sp>
        <p:nvSpPr>
          <p:cNvPr id="248" name="Text 6"/>
          <p:cNvSpPr txBox="1"/>
          <p:nvPr/>
        </p:nvSpPr>
        <p:spPr>
          <a:xfrm>
            <a:off x="9888594" y="3052129"/>
            <a:ext cx="3978117" cy="819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0D6DE"/>
                </a:solidFill>
              </a:defRPr>
            </a:lvl1pPr>
          </a:lstStyle>
          <a:p>
            <a:pPr/>
            <a:r>
              <a:t>Содержит форму для регистрации пользователя.</a:t>
            </a:r>
          </a:p>
        </p:txBody>
      </p:sp>
      <p:pic>
        <p:nvPicPr>
          <p:cNvPr id="249" name="Рисунок 8" descr="Рисунок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0193" y="5842992"/>
            <a:ext cx="4321613" cy="20981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Рисунок 5" descr="Рисунок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49694" y="5842992"/>
            <a:ext cx="4555669" cy="2098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Рисунок 2" descr="Рисунок 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888594" y="5792375"/>
            <a:ext cx="4555669" cy="20981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78348" y="2134553"/>
            <a:ext cx="2152059" cy="16698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 2" descr="Imag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26294" y="5587601"/>
            <a:ext cx="6456165" cy="1669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 1" descr="Imag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02380" y="3861077"/>
            <a:ext cx="4304111" cy="1669856"/>
          </a:xfrm>
          <a:prstGeom prst="rect">
            <a:avLst/>
          </a:prstGeom>
          <a:ln w="12700">
            <a:miter lim="400000"/>
          </a:ln>
        </p:spPr>
      </p:pic>
      <p:sp>
        <p:nvSpPr>
          <p:cNvPr id="256" name="Text 0"/>
          <p:cNvSpPr txBox="1"/>
          <p:nvPr/>
        </p:nvSpPr>
        <p:spPr>
          <a:xfrm>
            <a:off x="793786" y="972145"/>
            <a:ext cx="6370006" cy="69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200">
                <a:solidFill>
                  <a:srgbClr val="97B8FF"/>
                </a:solidFill>
              </a:defRPr>
            </a:lvl1pPr>
          </a:lstStyle>
          <a:p>
            <a:pPr/>
            <a:r>
              <a:t>Сделано на данный момент</a:t>
            </a:r>
          </a:p>
        </p:txBody>
      </p:sp>
      <p:sp>
        <p:nvSpPr>
          <p:cNvPr id="257" name="Text 1"/>
          <p:cNvSpPr txBox="1"/>
          <p:nvPr/>
        </p:nvSpPr>
        <p:spPr>
          <a:xfrm>
            <a:off x="3977220" y="2959179"/>
            <a:ext cx="154310" cy="4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3500"/>
              </a:lnSpc>
              <a:defRPr sz="2200">
                <a:solidFill>
                  <a:srgbClr val="E0D6DE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58" name="Text 2"/>
          <p:cNvSpPr txBox="1"/>
          <p:nvPr/>
        </p:nvSpPr>
        <p:spPr>
          <a:xfrm>
            <a:off x="4777323" y="2146636"/>
            <a:ext cx="2707655" cy="363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800">
                <a:solidFill>
                  <a:srgbClr val="E0D6DE"/>
                </a:solidFill>
              </a:defRPr>
            </a:lvl1pPr>
          </a:lstStyle>
          <a:p>
            <a:pPr/>
            <a:r>
              <a:t>Проведен анализ</a:t>
            </a:r>
          </a:p>
        </p:txBody>
      </p:sp>
      <p:sp>
        <p:nvSpPr>
          <p:cNvPr id="259" name="Text 3"/>
          <p:cNvSpPr txBox="1"/>
          <p:nvPr/>
        </p:nvSpPr>
        <p:spPr>
          <a:xfrm>
            <a:off x="5373708" y="2682261"/>
            <a:ext cx="8252577" cy="819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0D6DE"/>
                </a:solidFill>
              </a:defRPr>
            </a:lvl1pPr>
          </a:lstStyle>
          <a:p>
            <a:pPr/>
            <a:r>
              <a:t>Изучены существующие технологии для бесконтактного заселения, а также изучены потребности пользователей.</a:t>
            </a:r>
          </a:p>
        </p:txBody>
      </p:sp>
      <p:sp>
        <p:nvSpPr>
          <p:cNvPr id="260" name="Shape 4"/>
          <p:cNvSpPr/>
          <p:nvPr/>
        </p:nvSpPr>
        <p:spPr>
          <a:xfrm>
            <a:off x="5187077" y="3817501"/>
            <a:ext cx="8592861" cy="15244"/>
          </a:xfrm>
          <a:prstGeom prst="roundRect">
            <a:avLst>
              <a:gd name="adj" fmla="val 50000"/>
            </a:avLst>
          </a:prstGeom>
          <a:solidFill>
            <a:srgbClr val="3F3F4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1" name="Text 5"/>
          <p:cNvSpPr txBox="1"/>
          <p:nvPr/>
        </p:nvSpPr>
        <p:spPr>
          <a:xfrm>
            <a:off x="3977220" y="4469248"/>
            <a:ext cx="154310" cy="4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3500"/>
              </a:lnSpc>
              <a:defRPr sz="2200">
                <a:solidFill>
                  <a:srgbClr val="E0D6DE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62" name="Text 6"/>
          <p:cNvSpPr txBox="1"/>
          <p:nvPr/>
        </p:nvSpPr>
        <p:spPr>
          <a:xfrm>
            <a:off x="5976194" y="3970039"/>
            <a:ext cx="2115221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800">
                <a:solidFill>
                  <a:srgbClr val="E0D6DE"/>
                </a:solidFill>
              </a:defRPr>
            </a:lvl1pPr>
          </a:lstStyle>
          <a:p>
            <a:pPr/>
            <a:r>
              <a:t>Создан макет</a:t>
            </a:r>
          </a:p>
        </p:txBody>
      </p:sp>
      <p:sp>
        <p:nvSpPr>
          <p:cNvPr id="263" name="Text 7"/>
          <p:cNvSpPr txBox="1"/>
          <p:nvPr/>
        </p:nvSpPr>
        <p:spPr>
          <a:xfrm>
            <a:off x="6449795" y="4470558"/>
            <a:ext cx="7176494" cy="819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0D6DE"/>
                </a:solidFill>
              </a:defRPr>
            </a:lvl1pPr>
          </a:lstStyle>
          <a:p>
            <a:pPr/>
            <a:r>
              <a:t>Создан макет замка и двери, а также разработана электронная схема.</a:t>
            </a:r>
          </a:p>
        </p:txBody>
      </p:sp>
      <p:sp>
        <p:nvSpPr>
          <p:cNvPr id="264" name="Shape 8"/>
          <p:cNvSpPr/>
          <p:nvPr/>
        </p:nvSpPr>
        <p:spPr>
          <a:xfrm>
            <a:off x="6263163" y="5544025"/>
            <a:ext cx="7516774" cy="15244"/>
          </a:xfrm>
          <a:prstGeom prst="roundRect">
            <a:avLst>
              <a:gd name="adj" fmla="val 50000"/>
            </a:avLst>
          </a:prstGeom>
          <a:solidFill>
            <a:srgbClr val="3F3F44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65" name="Text 9"/>
          <p:cNvSpPr txBox="1"/>
          <p:nvPr/>
        </p:nvSpPr>
        <p:spPr>
          <a:xfrm>
            <a:off x="3977159" y="6195774"/>
            <a:ext cx="154311" cy="4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3500"/>
              </a:lnSpc>
              <a:defRPr sz="2200">
                <a:solidFill>
                  <a:srgbClr val="E0D6DE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66" name="Text 10"/>
          <p:cNvSpPr txBox="1"/>
          <p:nvPr/>
        </p:nvSpPr>
        <p:spPr>
          <a:xfrm>
            <a:off x="6841673" y="5695910"/>
            <a:ext cx="3176812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800">
                <a:solidFill>
                  <a:srgbClr val="E0D6DE"/>
                </a:solidFill>
              </a:defRPr>
            </a:lvl1pPr>
          </a:lstStyle>
          <a:p>
            <a:pPr/>
            <a:r>
              <a:t>Разработан веб-сайт</a:t>
            </a:r>
          </a:p>
        </p:txBody>
      </p:sp>
      <p:sp>
        <p:nvSpPr>
          <p:cNvPr id="267" name="Text 11"/>
          <p:cNvSpPr txBox="1"/>
          <p:nvPr/>
        </p:nvSpPr>
        <p:spPr>
          <a:xfrm>
            <a:off x="7525763" y="6195774"/>
            <a:ext cx="6846222" cy="819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0D6DE"/>
                </a:solidFill>
              </a:defRPr>
            </a:lvl1pPr>
          </a:lstStyle>
          <a:p>
            <a:pPr/>
            <a:r>
              <a:t>Создана базовая структура веб-сайта, включая систему регистрации, авторизации и бронирования.</a:t>
            </a:r>
          </a:p>
        </p:txBody>
      </p:sp>
      <p:sp>
        <p:nvSpPr>
          <p:cNvPr id="268" name="Прямоугольник 9"/>
          <p:cNvSpPr/>
          <p:nvPr/>
        </p:nvSpPr>
        <p:spPr>
          <a:xfrm>
            <a:off x="11388920" y="7257453"/>
            <a:ext cx="3212907" cy="925863"/>
          </a:xfrm>
          <a:prstGeom prst="rect">
            <a:avLst/>
          </a:prstGeom>
          <a:solidFill>
            <a:srgbClr val="07070C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Прямоугольник 9"/>
          <p:cNvSpPr/>
          <p:nvPr/>
        </p:nvSpPr>
        <p:spPr>
          <a:xfrm>
            <a:off x="11020907" y="6672326"/>
            <a:ext cx="3580913" cy="1510994"/>
          </a:xfrm>
          <a:prstGeom prst="rect">
            <a:avLst/>
          </a:prstGeom>
          <a:solidFill>
            <a:srgbClr val="07070C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1" name="Text 0"/>
          <p:cNvSpPr txBox="1"/>
          <p:nvPr/>
        </p:nvSpPr>
        <p:spPr>
          <a:xfrm>
            <a:off x="383844" y="338238"/>
            <a:ext cx="5381340" cy="58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400"/>
              </a:lnSpc>
              <a:defRPr sz="4200">
                <a:solidFill>
                  <a:srgbClr val="97B8FF"/>
                </a:solidFill>
              </a:defRPr>
            </a:lvl1pPr>
          </a:lstStyle>
          <a:p>
            <a:pPr/>
            <a:r>
              <a:t>Сравнение с аналогами</a:t>
            </a:r>
          </a:p>
        </p:txBody>
      </p:sp>
      <p:pic>
        <p:nvPicPr>
          <p:cNvPr id="272" name="вставленный-фильм.png" descr="вставленный-филь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0199" y="1168870"/>
            <a:ext cx="14710799" cy="65303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Прямоугольник 14"/>
          <p:cNvSpPr/>
          <p:nvPr/>
        </p:nvSpPr>
        <p:spPr>
          <a:xfrm>
            <a:off x="10145248" y="5940814"/>
            <a:ext cx="4397452" cy="2322331"/>
          </a:xfrm>
          <a:prstGeom prst="rect">
            <a:avLst/>
          </a:prstGeom>
          <a:solidFill>
            <a:srgbClr val="07070C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5" name="Text 0"/>
          <p:cNvSpPr txBox="1"/>
          <p:nvPr/>
        </p:nvSpPr>
        <p:spPr>
          <a:xfrm>
            <a:off x="776249" y="1059616"/>
            <a:ext cx="5184962" cy="69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200">
                <a:solidFill>
                  <a:srgbClr val="97B8FF"/>
                </a:solidFill>
              </a:defRPr>
            </a:lvl1pPr>
          </a:lstStyle>
          <a:p>
            <a:pPr/>
            <a:r>
              <a:t>Перспективы развития</a:t>
            </a:r>
          </a:p>
        </p:txBody>
      </p:sp>
      <p:sp>
        <p:nvSpPr>
          <p:cNvPr id="276" name="Shape 1"/>
          <p:cNvSpPr/>
          <p:nvPr/>
        </p:nvSpPr>
        <p:spPr>
          <a:xfrm>
            <a:off x="793790" y="2424275"/>
            <a:ext cx="13042820" cy="807962"/>
          </a:xfrm>
          <a:prstGeom prst="roundRect">
            <a:avLst>
              <a:gd name="adj" fmla="val 18358"/>
            </a:avLst>
          </a:prstGeom>
          <a:solidFill>
            <a:srgbClr val="26262B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7" name="Text 2"/>
          <p:cNvSpPr txBox="1"/>
          <p:nvPr/>
        </p:nvSpPr>
        <p:spPr>
          <a:xfrm>
            <a:off x="1003396" y="2629617"/>
            <a:ext cx="154310" cy="4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3500"/>
              </a:lnSpc>
              <a:defRPr sz="2200">
                <a:solidFill>
                  <a:srgbClr val="E0D6DE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78" name="Text 3"/>
          <p:cNvSpPr txBox="1"/>
          <p:nvPr/>
        </p:nvSpPr>
        <p:spPr>
          <a:xfrm>
            <a:off x="1847367" y="2681172"/>
            <a:ext cx="5264399" cy="3505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sz="2400">
                <a:solidFill>
                  <a:srgbClr val="E0D6DE"/>
                </a:solidFill>
              </a:defRPr>
            </a:lvl1pPr>
          </a:lstStyle>
          <a:p>
            <a:pPr/>
            <a:r>
              <a:t>Расширение использования технологии.</a:t>
            </a:r>
          </a:p>
        </p:txBody>
      </p:sp>
      <p:sp>
        <p:nvSpPr>
          <p:cNvPr id="279" name="Shape 5"/>
          <p:cNvSpPr/>
          <p:nvPr/>
        </p:nvSpPr>
        <p:spPr>
          <a:xfrm>
            <a:off x="793790" y="3533654"/>
            <a:ext cx="13042820" cy="1162293"/>
          </a:xfrm>
          <a:prstGeom prst="roundRect">
            <a:avLst>
              <a:gd name="adj" fmla="val 12761"/>
            </a:avLst>
          </a:prstGeom>
          <a:solidFill>
            <a:srgbClr val="26262B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0" name="Text 6"/>
          <p:cNvSpPr txBox="1"/>
          <p:nvPr/>
        </p:nvSpPr>
        <p:spPr>
          <a:xfrm>
            <a:off x="1031734" y="3887984"/>
            <a:ext cx="154310" cy="4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3500"/>
              </a:lnSpc>
              <a:defRPr sz="2200">
                <a:solidFill>
                  <a:srgbClr val="E0D6DE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81" name="Text 7"/>
          <p:cNvSpPr txBox="1"/>
          <p:nvPr/>
        </p:nvSpPr>
        <p:spPr>
          <a:xfrm>
            <a:off x="1903326" y="3690787"/>
            <a:ext cx="9844115" cy="819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0D6DE"/>
                </a:solidFill>
              </a:defRPr>
            </a:lvl1pPr>
          </a:lstStyle>
          <a:p>
            <a:pPr/>
            <a:r>
              <a:t>Доработка и улучшение системы путем добавления бесперебойного питания.</a:t>
            </a:r>
          </a:p>
        </p:txBody>
      </p:sp>
      <p:sp>
        <p:nvSpPr>
          <p:cNvPr id="282" name="Shape 9"/>
          <p:cNvSpPr/>
          <p:nvPr/>
        </p:nvSpPr>
        <p:spPr>
          <a:xfrm>
            <a:off x="793790" y="5023246"/>
            <a:ext cx="13042820" cy="1542340"/>
          </a:xfrm>
          <a:prstGeom prst="roundRect">
            <a:avLst>
              <a:gd name="adj" fmla="val 9617"/>
            </a:avLst>
          </a:prstGeom>
          <a:solidFill>
            <a:srgbClr val="26262B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83" name="Text 10"/>
          <p:cNvSpPr txBox="1"/>
          <p:nvPr/>
        </p:nvSpPr>
        <p:spPr>
          <a:xfrm>
            <a:off x="1031316" y="5567600"/>
            <a:ext cx="154310" cy="4254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3500"/>
              </a:lnSpc>
              <a:defRPr sz="2200">
                <a:solidFill>
                  <a:srgbClr val="E0D6DE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84" name="Text 11"/>
          <p:cNvSpPr txBox="1"/>
          <p:nvPr/>
        </p:nvSpPr>
        <p:spPr>
          <a:xfrm>
            <a:off x="1906706" y="5384491"/>
            <a:ext cx="11499002" cy="8198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0D6DE"/>
                </a:solidFill>
              </a:defRPr>
            </a:lvl1pPr>
          </a:lstStyle>
          <a:p>
            <a:pPr/>
            <a:r>
              <a:t>Проект будет развиваться с учетом отзывов пользователей и современных технологических трендов.</a:t>
            </a:r>
          </a:p>
        </p:txBody>
      </p:sp>
      <p:sp>
        <p:nvSpPr>
          <p:cNvPr id="285" name="TextBox 13"/>
          <p:cNvSpPr txBox="1"/>
          <p:nvPr/>
        </p:nvSpPr>
        <p:spPr>
          <a:xfrm>
            <a:off x="839507" y="6905745"/>
            <a:ext cx="10887018" cy="392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2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2" invalidUrl="" action="" tgtFrame="" tooltip="" history="1" highlightClick="0" endSnd="0"/>
              </a:rPr>
              <a:t>https://yandex.ru/maps/-/CHEViK6R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Прямоугольник 7"/>
          <p:cNvSpPr/>
          <p:nvPr/>
        </p:nvSpPr>
        <p:spPr>
          <a:xfrm>
            <a:off x="10226023" y="5835270"/>
            <a:ext cx="4397453" cy="2322332"/>
          </a:xfrm>
          <a:prstGeom prst="rect">
            <a:avLst/>
          </a:prstGeom>
          <a:solidFill>
            <a:srgbClr val="07070C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88" name="Text 0"/>
          <p:cNvSpPr txBox="1"/>
          <p:nvPr/>
        </p:nvSpPr>
        <p:spPr>
          <a:xfrm>
            <a:off x="5576503" y="1993523"/>
            <a:ext cx="2161928" cy="69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200">
                <a:solidFill>
                  <a:srgbClr val="97B8FF"/>
                </a:solidFill>
              </a:defRPr>
            </a:lvl1pPr>
          </a:lstStyle>
          <a:p>
            <a:pPr/>
            <a:r>
              <a:t>Результат</a:t>
            </a:r>
          </a:p>
        </p:txBody>
      </p:sp>
      <p:sp>
        <p:nvSpPr>
          <p:cNvPr id="289" name="Shape 1"/>
          <p:cNvSpPr/>
          <p:nvPr/>
        </p:nvSpPr>
        <p:spPr>
          <a:xfrm>
            <a:off x="5368773" y="2825500"/>
            <a:ext cx="7560841" cy="3312374"/>
          </a:xfrm>
          <a:prstGeom prst="roundRect">
            <a:avLst>
              <a:gd name="adj" fmla="val 4744"/>
            </a:avLst>
          </a:prstGeom>
          <a:solidFill>
            <a:srgbClr val="26262B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90" name="Text 2"/>
          <p:cNvSpPr txBox="1"/>
          <p:nvPr/>
        </p:nvSpPr>
        <p:spPr>
          <a:xfrm>
            <a:off x="5597797" y="3034132"/>
            <a:ext cx="7102793" cy="289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0D6DE"/>
                </a:solidFill>
              </a:defRPr>
            </a:lvl1pPr>
          </a:lstStyle>
          <a:p>
            <a:pPr/>
            <a:r>
              <a:t>Замок с QR-кодом предлагает удобный доступ без ключей, что особенно полезно для многоквартирных домов, офисов и гостиниц. Проект имеет потенциал для развития, включая функции временных кодов доступа и интеграцию с системами умного дома, что может расширить рынок применения технологии.</a:t>
            </a:r>
          </a:p>
        </p:txBody>
      </p:sp>
      <p:pic>
        <p:nvPicPr>
          <p:cNvPr id="291" name="Рисунок 10" descr="Рисунок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3456" y="-51908"/>
            <a:ext cx="4147328" cy="8229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Рукописный ввод 33" descr="Рукописный ввод 3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35218" y="280394"/>
            <a:ext cx="252004" cy="73444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Рукописный ввод 37" descr="Рукописный ввод 3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79097" y="302715"/>
            <a:ext cx="36004" cy="3600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8" name="Группа 45"/>
          <p:cNvGrpSpPr/>
          <p:nvPr/>
        </p:nvGrpSpPr>
        <p:grpSpPr>
          <a:xfrm>
            <a:off x="1886939" y="281831"/>
            <a:ext cx="825488" cy="81369"/>
            <a:chOff x="-1" y="0"/>
            <a:chExt cx="825487" cy="81367"/>
          </a:xfrm>
        </p:grpSpPr>
        <p:pic>
          <p:nvPicPr>
            <p:cNvPr id="294" name="Рукописный ввод 38" descr="Рукописный ввод 38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59040" y="7559"/>
              <a:ext cx="532085" cy="5940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5" name="Рукописный ввод 41" descr="Рукописный ввод 41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565201" y="20879"/>
              <a:ext cx="36004" cy="360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6" name="Рукописный ввод 42" descr="Рукописный ввод 42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561961" y="33479"/>
              <a:ext cx="80644" cy="3924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97" name="Рукописный ввод 44" descr="Рукописный ввод 44"/>
            <p:cNvPicPr>
              <a:picLocks noChangeAspect="1"/>
            </p:cNvPicPr>
            <p:nvPr/>
          </p:nvPicPr>
          <p:blipFill>
            <a:blip r:embed="rId7">
              <a:extLst/>
            </a:blip>
            <a:stretch>
              <a:fillRect/>
            </a:stretch>
          </p:blipFill>
          <p:spPr>
            <a:xfrm>
              <a:off x="-2" y="-1"/>
              <a:ext cx="825488" cy="8136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Text 0"/>
          <p:cNvSpPr txBox="1"/>
          <p:nvPr/>
        </p:nvSpPr>
        <p:spPr>
          <a:xfrm>
            <a:off x="3086961" y="3625691"/>
            <a:ext cx="8456477" cy="975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7700"/>
              </a:lnSpc>
              <a:defRPr sz="6100">
                <a:solidFill>
                  <a:srgbClr val="97B8FF"/>
                </a:solidFill>
              </a:defRPr>
            </a:lvl1pPr>
          </a:lstStyle>
          <a:p>
            <a:pPr/>
            <a:r>
              <a:t>СПАСИБО ЗА ВНИМАНИЕ!</a:t>
            </a:r>
          </a:p>
        </p:txBody>
      </p:sp>
      <p:sp>
        <p:nvSpPr>
          <p:cNvPr id="301" name="Прямоугольник 3"/>
          <p:cNvSpPr/>
          <p:nvPr/>
        </p:nvSpPr>
        <p:spPr>
          <a:xfrm>
            <a:off x="11800226" y="6948920"/>
            <a:ext cx="2766382" cy="1210938"/>
          </a:xfrm>
          <a:prstGeom prst="rect">
            <a:avLst/>
          </a:prstGeom>
          <a:solidFill>
            <a:srgbClr val="07070C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"/>
          <p:cNvSpPr/>
          <p:nvPr/>
        </p:nvSpPr>
        <p:spPr>
          <a:xfrm>
            <a:off x="743311" y="1439677"/>
            <a:ext cx="7335300" cy="1776322"/>
          </a:xfrm>
          <a:prstGeom prst="roundRect">
            <a:avLst>
              <a:gd name="adj" fmla="val 7602"/>
            </a:avLst>
          </a:prstGeom>
          <a:solidFill>
            <a:srgbClr val="26262B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7" name="Прямоугольник 9"/>
          <p:cNvSpPr/>
          <p:nvPr/>
        </p:nvSpPr>
        <p:spPr>
          <a:xfrm>
            <a:off x="11020907" y="6672326"/>
            <a:ext cx="3580913" cy="1510994"/>
          </a:xfrm>
          <a:prstGeom prst="rect">
            <a:avLst/>
          </a:prstGeom>
          <a:solidFill>
            <a:srgbClr val="07070C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48" name="Text 0"/>
          <p:cNvSpPr txBox="1"/>
          <p:nvPr/>
        </p:nvSpPr>
        <p:spPr>
          <a:xfrm>
            <a:off x="766044" y="576067"/>
            <a:ext cx="2668241" cy="58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400"/>
              </a:lnSpc>
              <a:defRPr sz="4200">
                <a:solidFill>
                  <a:srgbClr val="97B8FF"/>
                </a:solidFill>
              </a:defRPr>
            </a:lvl1pPr>
          </a:lstStyle>
          <a:p>
            <a:pPr/>
            <a:r>
              <a:t>Наш проект</a:t>
            </a:r>
          </a:p>
        </p:txBody>
      </p:sp>
      <p:pic>
        <p:nvPicPr>
          <p:cNvPr id="149" name="IMG_3298.HEIC" descr="IMG_3298.HEIC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420972" y="1369382"/>
            <a:ext cx="4697787" cy="626371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0" name="Рисунок 8" descr="Рисунок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795" y="3499219"/>
            <a:ext cx="8716331" cy="4625839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Text 2"/>
          <p:cNvSpPr txBox="1"/>
          <p:nvPr/>
        </p:nvSpPr>
        <p:spPr>
          <a:xfrm>
            <a:off x="1168442" y="1658508"/>
            <a:ext cx="6742606" cy="1338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0D6DE"/>
                </a:solidFill>
              </a:defRPr>
            </a:lvl1pPr>
          </a:lstStyle>
          <a:p>
            <a:pPr/>
            <a:r>
              <a:t>Разработано веб-приложение для регистрации пользования и бронирования дома и макет двери со встроенной электронной схемой.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 0"/>
          <p:cNvSpPr txBox="1"/>
          <p:nvPr/>
        </p:nvSpPr>
        <p:spPr>
          <a:xfrm>
            <a:off x="793788" y="728662"/>
            <a:ext cx="6350994" cy="58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400"/>
              </a:lnSpc>
              <a:defRPr sz="4200">
                <a:solidFill>
                  <a:srgbClr val="97B8FF"/>
                </a:solidFill>
              </a:defRPr>
            </a:lvl1pPr>
          </a:lstStyle>
          <a:p>
            <a:pPr/>
            <a:r>
              <a:t>Материалы нашего проекта</a:t>
            </a:r>
          </a:p>
        </p:txBody>
      </p:sp>
      <p:sp>
        <p:nvSpPr>
          <p:cNvPr id="154" name="Прямоугольник 9"/>
          <p:cNvSpPr/>
          <p:nvPr/>
        </p:nvSpPr>
        <p:spPr>
          <a:xfrm>
            <a:off x="11020907" y="6672326"/>
            <a:ext cx="3580913" cy="1510994"/>
          </a:xfrm>
          <a:prstGeom prst="rect">
            <a:avLst/>
          </a:prstGeom>
          <a:solidFill>
            <a:srgbClr val="07070C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pic>
        <p:nvPicPr>
          <p:cNvPr id="155" name="Рисунок 11" descr="Рисунок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5295" y="1351783"/>
            <a:ext cx="6724432" cy="6724434"/>
          </a:xfrm>
          <a:prstGeom prst="rect">
            <a:avLst/>
          </a:prstGeom>
          <a:ln w="12700">
            <a:miter lim="400000"/>
          </a:ln>
        </p:spPr>
      </p:pic>
      <p:sp>
        <p:nvSpPr>
          <p:cNvPr id="156" name="Shape 1"/>
          <p:cNvSpPr/>
          <p:nvPr/>
        </p:nvSpPr>
        <p:spPr>
          <a:xfrm>
            <a:off x="7326954" y="1670866"/>
            <a:ext cx="6817140" cy="2991649"/>
          </a:xfrm>
          <a:prstGeom prst="roundRect">
            <a:avLst>
              <a:gd name="adj" fmla="val 5035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57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73308" y="1920429"/>
            <a:ext cx="6724432" cy="2492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Прямоугольник 9"/>
          <p:cNvSpPr/>
          <p:nvPr/>
        </p:nvSpPr>
        <p:spPr>
          <a:xfrm>
            <a:off x="11020907" y="6672326"/>
            <a:ext cx="3580913" cy="1510994"/>
          </a:xfrm>
          <a:prstGeom prst="rect">
            <a:avLst/>
          </a:prstGeom>
          <a:solidFill>
            <a:srgbClr val="07070C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60" name="Shape 1"/>
          <p:cNvSpPr/>
          <p:nvPr/>
        </p:nvSpPr>
        <p:spPr>
          <a:xfrm>
            <a:off x="7773588" y="1960374"/>
            <a:ext cx="6236053" cy="4308852"/>
          </a:xfrm>
          <a:prstGeom prst="roundRect">
            <a:avLst>
              <a:gd name="adj" fmla="val 3169"/>
            </a:avLst>
          </a:prstGeom>
          <a:solidFill>
            <a:srgbClr val="26262B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1" name="Text 0"/>
          <p:cNvSpPr txBox="1"/>
          <p:nvPr/>
        </p:nvSpPr>
        <p:spPr>
          <a:xfrm>
            <a:off x="793788" y="728662"/>
            <a:ext cx="6416366" cy="5803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4400"/>
              </a:lnSpc>
              <a:defRPr sz="4200">
                <a:solidFill>
                  <a:srgbClr val="97B8FF"/>
                </a:solidFill>
              </a:defRPr>
            </a:lvl1pPr>
          </a:lstStyle>
          <a:p>
            <a:pPr/>
            <a:r>
              <a:t>Актуальность и цель работы</a:t>
            </a:r>
          </a:p>
        </p:txBody>
      </p:sp>
      <p:sp>
        <p:nvSpPr>
          <p:cNvPr id="162" name="Text 1"/>
          <p:cNvSpPr txBox="1"/>
          <p:nvPr/>
        </p:nvSpPr>
        <p:spPr>
          <a:xfrm>
            <a:off x="9691464" y="1126743"/>
            <a:ext cx="2400301" cy="4368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3300"/>
              </a:lnSpc>
              <a:defRPr b="1" sz="3200">
                <a:solidFill>
                  <a:srgbClr val="97B8FF"/>
                </a:solidFill>
              </a:defRPr>
            </a:lvl1pPr>
          </a:lstStyle>
          <a:p>
            <a:pPr/>
            <a:r>
              <a:t>Цель проекта</a:t>
            </a:r>
          </a:p>
        </p:txBody>
      </p:sp>
      <p:sp>
        <p:nvSpPr>
          <p:cNvPr id="163" name="Text 2"/>
          <p:cNvSpPr txBox="1"/>
          <p:nvPr/>
        </p:nvSpPr>
        <p:spPr>
          <a:xfrm>
            <a:off x="8062955" y="2148431"/>
            <a:ext cx="5657319" cy="39327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0D6DE"/>
                </a:solidFill>
              </a:defRPr>
            </a:lvl1pPr>
          </a:lstStyle>
          <a:p>
            <a:pPr/>
            <a:r>
              <a:t>Разработать систему, которая позволит пользователям самостоятельно забронировать жилье, получить доступ к нему без физического контакта, а также управлять некоторыми функциями дома или отеля. Система должна быть интуитивно понятной, безопасной и надежной.</a:t>
            </a:r>
          </a:p>
        </p:txBody>
      </p:sp>
      <p:pic>
        <p:nvPicPr>
          <p:cNvPr id="164" name="Image 0" descr="Image 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14702" y="1794790"/>
            <a:ext cx="3251127" cy="3251121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Shape 3"/>
          <p:cNvSpPr/>
          <p:nvPr/>
        </p:nvSpPr>
        <p:spPr>
          <a:xfrm>
            <a:off x="2604211" y="5085310"/>
            <a:ext cx="226817" cy="226818"/>
          </a:xfrm>
          <a:prstGeom prst="roundRect">
            <a:avLst>
              <a:gd name="adj" fmla="val 8063"/>
            </a:avLst>
          </a:prstGeom>
          <a:solidFill>
            <a:srgbClr val="97B8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6" name="Text 4"/>
          <p:cNvSpPr txBox="1"/>
          <p:nvPr/>
        </p:nvSpPr>
        <p:spPr>
          <a:xfrm>
            <a:off x="2891986" y="5085310"/>
            <a:ext cx="1851472" cy="248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700"/>
              </a:lnSpc>
              <a:defRPr sz="2400">
                <a:solidFill>
                  <a:srgbClr val="E0D6DE"/>
                </a:solidFill>
              </a:defRPr>
            </a:lvl1pPr>
          </a:lstStyle>
          <a:p>
            <a:pPr/>
            <a:r>
              <a:t>Qr-коды (40%)</a:t>
            </a:r>
          </a:p>
        </p:txBody>
      </p:sp>
      <p:sp>
        <p:nvSpPr>
          <p:cNvPr id="167" name="Shape 5"/>
          <p:cNvSpPr/>
          <p:nvPr/>
        </p:nvSpPr>
        <p:spPr>
          <a:xfrm>
            <a:off x="2604211" y="5464523"/>
            <a:ext cx="226817" cy="226818"/>
          </a:xfrm>
          <a:prstGeom prst="roundRect">
            <a:avLst>
              <a:gd name="adj" fmla="val 8063"/>
            </a:avLst>
          </a:prstGeom>
          <a:solidFill>
            <a:srgbClr val="DE97FF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8" name="Text 6"/>
          <p:cNvSpPr txBox="1"/>
          <p:nvPr/>
        </p:nvSpPr>
        <p:spPr>
          <a:xfrm>
            <a:off x="2891986" y="5464523"/>
            <a:ext cx="3794870" cy="248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700"/>
              </a:lnSpc>
              <a:defRPr sz="2400">
                <a:solidFill>
                  <a:srgbClr val="E0D6DE"/>
                </a:solidFill>
              </a:defRPr>
            </a:lvl1pPr>
          </a:lstStyle>
          <a:p>
            <a:pPr/>
            <a:r>
              <a:t>Ключи и карты доступа (25%)</a:t>
            </a:r>
          </a:p>
        </p:txBody>
      </p:sp>
      <p:sp>
        <p:nvSpPr>
          <p:cNvPr id="169" name="Shape 7"/>
          <p:cNvSpPr/>
          <p:nvPr/>
        </p:nvSpPr>
        <p:spPr>
          <a:xfrm>
            <a:off x="2604211" y="5843739"/>
            <a:ext cx="226817" cy="226818"/>
          </a:xfrm>
          <a:prstGeom prst="roundRect">
            <a:avLst>
              <a:gd name="adj" fmla="val 8063"/>
            </a:avLst>
          </a:prstGeom>
          <a:solidFill>
            <a:srgbClr val="FF97B8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0" name="Text 8"/>
          <p:cNvSpPr txBox="1"/>
          <p:nvPr/>
        </p:nvSpPr>
        <p:spPr>
          <a:xfrm>
            <a:off x="2891986" y="5843739"/>
            <a:ext cx="3188395" cy="248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700"/>
              </a:lnSpc>
              <a:defRPr sz="2400">
                <a:solidFill>
                  <a:srgbClr val="E0D6DE"/>
                </a:solidFill>
              </a:defRPr>
            </a:lvl1pPr>
          </a:lstStyle>
          <a:p>
            <a:pPr/>
            <a:r>
              <a:t>Пароли и pin коды (15%)</a:t>
            </a:r>
          </a:p>
        </p:txBody>
      </p:sp>
      <p:sp>
        <p:nvSpPr>
          <p:cNvPr id="171" name="Shape 9"/>
          <p:cNvSpPr/>
          <p:nvPr/>
        </p:nvSpPr>
        <p:spPr>
          <a:xfrm>
            <a:off x="2604211" y="6222953"/>
            <a:ext cx="226817" cy="226818"/>
          </a:xfrm>
          <a:prstGeom prst="roundRect">
            <a:avLst>
              <a:gd name="adj" fmla="val 8063"/>
            </a:avLst>
          </a:prstGeom>
          <a:solidFill>
            <a:srgbClr val="FFDE97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2" name="Text 10"/>
          <p:cNvSpPr txBox="1"/>
          <p:nvPr/>
        </p:nvSpPr>
        <p:spPr>
          <a:xfrm>
            <a:off x="2891983" y="6222953"/>
            <a:ext cx="4028977" cy="248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1700"/>
              </a:lnSpc>
              <a:defRPr sz="2400">
                <a:solidFill>
                  <a:srgbClr val="E0D6DE"/>
                </a:solidFill>
              </a:defRPr>
            </a:lvl1pPr>
          </a:lstStyle>
          <a:p>
            <a:pPr/>
            <a:r>
              <a:t>Биометрические данные (10%)</a:t>
            </a:r>
          </a:p>
        </p:txBody>
      </p:sp>
      <p:sp>
        <p:nvSpPr>
          <p:cNvPr id="173" name="Text 11"/>
          <p:cNvSpPr txBox="1"/>
          <p:nvPr/>
        </p:nvSpPr>
        <p:spPr>
          <a:xfrm>
            <a:off x="793790" y="7138034"/>
            <a:ext cx="9454506" cy="3606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800"/>
              </a:lnSpc>
              <a:defRPr sz="24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https://ru.qrcodechimp.com/maximize-profits-in-hospitality-using-qr-codes/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 0"/>
          <p:cNvSpPr txBox="1"/>
          <p:nvPr/>
        </p:nvSpPr>
        <p:spPr>
          <a:xfrm>
            <a:off x="331370" y="877890"/>
            <a:ext cx="3392030" cy="69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200">
                <a:solidFill>
                  <a:srgbClr val="97B8FF"/>
                </a:solidFill>
              </a:defRPr>
            </a:lvl1pPr>
          </a:lstStyle>
          <a:p>
            <a:pPr/>
            <a:r>
              <a:t>Задачи работы</a:t>
            </a:r>
          </a:p>
        </p:txBody>
      </p:sp>
      <p:sp>
        <p:nvSpPr>
          <p:cNvPr id="176" name="Shape 1"/>
          <p:cNvSpPr/>
          <p:nvPr/>
        </p:nvSpPr>
        <p:spPr>
          <a:xfrm>
            <a:off x="344914" y="2142494"/>
            <a:ext cx="510306" cy="510306"/>
          </a:xfrm>
          <a:prstGeom prst="roundRect">
            <a:avLst>
              <a:gd name="adj" fmla="val 14133"/>
            </a:avLst>
          </a:prstGeom>
          <a:solidFill>
            <a:srgbClr val="26262B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77" name="Text 2"/>
          <p:cNvSpPr txBox="1"/>
          <p:nvPr/>
        </p:nvSpPr>
        <p:spPr>
          <a:xfrm>
            <a:off x="564307" y="2232547"/>
            <a:ext cx="71521" cy="346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E0D6DE"/>
                </a:solidFill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78" name="Text 3"/>
          <p:cNvSpPr txBox="1"/>
          <p:nvPr/>
        </p:nvSpPr>
        <p:spPr>
          <a:xfrm>
            <a:off x="1136303" y="2216036"/>
            <a:ext cx="3038600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800">
                <a:solidFill>
                  <a:srgbClr val="E0D6DE"/>
                </a:solidFill>
              </a:defRPr>
            </a:lvl1pPr>
          </a:lstStyle>
          <a:p>
            <a:pPr/>
            <a:r>
              <a:t>Разработка модели</a:t>
            </a:r>
          </a:p>
        </p:txBody>
      </p:sp>
      <p:sp>
        <p:nvSpPr>
          <p:cNvPr id="179" name="Text 4"/>
          <p:cNvSpPr txBox="1"/>
          <p:nvPr/>
        </p:nvSpPr>
        <p:spPr>
          <a:xfrm>
            <a:off x="450979" y="2706453"/>
            <a:ext cx="3613071" cy="23762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0D6DE"/>
                </a:solidFill>
              </a:defRPr>
            </a:lvl1pPr>
          </a:lstStyle>
          <a:p>
            <a:pPr/>
            <a:r>
              <a:t>Создание модели корпуса и замка, а также разработка электронной схемы, которая позволит замку работать автономно.</a:t>
            </a:r>
          </a:p>
        </p:txBody>
      </p:sp>
      <p:sp>
        <p:nvSpPr>
          <p:cNvPr id="180" name="Shape 5"/>
          <p:cNvSpPr/>
          <p:nvPr/>
        </p:nvSpPr>
        <p:spPr>
          <a:xfrm>
            <a:off x="4290864" y="2142494"/>
            <a:ext cx="510306" cy="510306"/>
          </a:xfrm>
          <a:prstGeom prst="roundRect">
            <a:avLst>
              <a:gd name="adj" fmla="val 16622"/>
            </a:avLst>
          </a:prstGeom>
          <a:solidFill>
            <a:srgbClr val="26262B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1" name="Text 6"/>
          <p:cNvSpPr txBox="1"/>
          <p:nvPr/>
        </p:nvSpPr>
        <p:spPr>
          <a:xfrm>
            <a:off x="4455986" y="2232546"/>
            <a:ext cx="180058" cy="346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E0D6DE"/>
                </a:solidFill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182" name="Text 7"/>
          <p:cNvSpPr txBox="1"/>
          <p:nvPr/>
        </p:nvSpPr>
        <p:spPr>
          <a:xfrm>
            <a:off x="5027979" y="2216036"/>
            <a:ext cx="2412306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800">
                <a:solidFill>
                  <a:srgbClr val="E0D6DE"/>
                </a:solidFill>
              </a:defRPr>
            </a:lvl1pPr>
          </a:lstStyle>
          <a:p>
            <a:pPr/>
            <a:r>
              <a:t>Создание сайта</a:t>
            </a:r>
          </a:p>
        </p:txBody>
      </p:sp>
      <p:sp>
        <p:nvSpPr>
          <p:cNvPr id="183" name="Text 8"/>
          <p:cNvSpPr txBox="1"/>
          <p:nvPr/>
        </p:nvSpPr>
        <p:spPr>
          <a:xfrm>
            <a:off x="4290863" y="2706452"/>
            <a:ext cx="3853872" cy="28951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0D6DE"/>
                </a:solidFill>
              </a:defRPr>
            </a:lvl1pPr>
          </a:lstStyle>
          <a:p>
            <a:pPr/>
            <a:r>
              <a:t>Разработка сайта с серверной частью, где будет реализована система бронирования и оплаты, а также управление доступом к домам/отелям.</a:t>
            </a:r>
          </a:p>
        </p:txBody>
      </p:sp>
      <p:sp>
        <p:nvSpPr>
          <p:cNvPr id="184" name="Shape 9"/>
          <p:cNvSpPr/>
          <p:nvPr/>
        </p:nvSpPr>
        <p:spPr>
          <a:xfrm>
            <a:off x="399186" y="5655195"/>
            <a:ext cx="510304" cy="510306"/>
          </a:xfrm>
          <a:prstGeom prst="roundRect">
            <a:avLst>
              <a:gd name="adj" fmla="val 16622"/>
            </a:avLst>
          </a:prstGeom>
          <a:solidFill>
            <a:srgbClr val="26262B"/>
          </a:solidFill>
          <a:ln w="12700"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5" name="Text 10"/>
          <p:cNvSpPr txBox="1"/>
          <p:nvPr/>
        </p:nvSpPr>
        <p:spPr>
          <a:xfrm>
            <a:off x="564306" y="5745248"/>
            <a:ext cx="180058" cy="3467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 algn="ctr">
              <a:lnSpc>
                <a:spcPts val="2600"/>
              </a:lnSpc>
              <a:defRPr sz="2600">
                <a:solidFill>
                  <a:srgbClr val="E0D6DE"/>
                </a:solidFill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186" name="Text 11"/>
          <p:cNvSpPr txBox="1"/>
          <p:nvPr/>
        </p:nvSpPr>
        <p:spPr>
          <a:xfrm>
            <a:off x="1136303" y="5728737"/>
            <a:ext cx="2128590" cy="363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2700"/>
              </a:lnSpc>
              <a:defRPr b="1" sz="2800">
                <a:solidFill>
                  <a:srgbClr val="E0D6DE"/>
                </a:solidFill>
              </a:defRPr>
            </a:lvl1pPr>
          </a:lstStyle>
          <a:p>
            <a:pPr/>
            <a:r>
              <a:t>Тестирование</a:t>
            </a:r>
          </a:p>
        </p:txBody>
      </p:sp>
      <p:sp>
        <p:nvSpPr>
          <p:cNvPr id="187" name="Text 12"/>
          <p:cNvSpPr txBox="1"/>
          <p:nvPr/>
        </p:nvSpPr>
        <p:spPr>
          <a:xfrm>
            <a:off x="399187" y="6219154"/>
            <a:ext cx="7556421" cy="1338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lnSpc>
                <a:spcPct val="150000"/>
              </a:lnSpc>
              <a:defRPr sz="2400">
                <a:solidFill>
                  <a:srgbClr val="E0D6DE"/>
                </a:solidFill>
              </a:defRPr>
            </a:lvl1pPr>
          </a:lstStyle>
          <a:p>
            <a:pPr/>
            <a:r>
              <a:t>Проведение тестирования разработанной системы для выявления и устранения ошибок, а также оптимизации функциональности.</a:t>
            </a:r>
          </a:p>
        </p:txBody>
      </p:sp>
      <p:pic>
        <p:nvPicPr>
          <p:cNvPr id="188" name="IMG_3298.HEIC" descr="IMG_3298.HEIC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93361" y="0"/>
            <a:ext cx="6172205" cy="8229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Прямоугольник 19"/>
          <p:cNvSpPr/>
          <p:nvPr/>
        </p:nvSpPr>
        <p:spPr>
          <a:xfrm>
            <a:off x="10182727" y="5899458"/>
            <a:ext cx="4397454" cy="2322331"/>
          </a:xfrm>
          <a:prstGeom prst="rect">
            <a:avLst/>
          </a:prstGeom>
          <a:solidFill>
            <a:srgbClr val="07070C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91" name="Text 0"/>
          <p:cNvSpPr txBox="1"/>
          <p:nvPr/>
        </p:nvSpPr>
        <p:spPr>
          <a:xfrm>
            <a:off x="793788" y="689536"/>
            <a:ext cx="3699100" cy="69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200">
                <a:solidFill>
                  <a:srgbClr val="97B8FF"/>
                </a:solidFill>
              </a:defRPr>
            </a:lvl1pPr>
          </a:lstStyle>
          <a:p>
            <a:pPr/>
            <a:r>
              <a:t>Стек технологий</a:t>
            </a:r>
          </a:p>
        </p:txBody>
      </p:sp>
      <p:sp>
        <p:nvSpPr>
          <p:cNvPr id="192" name="Python/Flask"/>
          <p:cNvSpPr txBox="1"/>
          <p:nvPr/>
        </p:nvSpPr>
        <p:spPr>
          <a:xfrm>
            <a:off x="2051810" y="1651628"/>
            <a:ext cx="2332193" cy="497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3200">
                <a:solidFill>
                  <a:srgbClr val="FFFFFF"/>
                </a:solidFill>
              </a:defRPr>
            </a:lvl1pPr>
          </a:lstStyle>
          <a:p>
            <a:pPr/>
            <a:r>
              <a:t>Python/Flask</a:t>
            </a:r>
          </a:p>
        </p:txBody>
      </p:sp>
      <p:sp>
        <p:nvSpPr>
          <p:cNvPr id="193" name="JavaScript/jQuery"/>
          <p:cNvSpPr txBox="1"/>
          <p:nvPr/>
        </p:nvSpPr>
        <p:spPr>
          <a:xfrm>
            <a:off x="1666443" y="4833577"/>
            <a:ext cx="3102925" cy="497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3200">
                <a:solidFill>
                  <a:srgbClr val="FFFFFF"/>
                </a:solidFill>
              </a:defRPr>
            </a:lvl1pPr>
          </a:lstStyle>
          <a:p>
            <a:pPr/>
            <a:r>
              <a:t>JavaScript/jQuery</a:t>
            </a:r>
          </a:p>
        </p:txBody>
      </p:sp>
      <p:sp>
        <p:nvSpPr>
          <p:cNvPr id="194" name="HTML/CSS"/>
          <p:cNvSpPr txBox="1"/>
          <p:nvPr/>
        </p:nvSpPr>
        <p:spPr>
          <a:xfrm>
            <a:off x="6477139" y="1651628"/>
            <a:ext cx="1862690" cy="497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3200">
                <a:solidFill>
                  <a:srgbClr val="FFFFFF"/>
                </a:solidFill>
              </a:defRPr>
            </a:lvl1pPr>
          </a:lstStyle>
          <a:p>
            <a:pPr/>
            <a:r>
              <a:t>HTML/CSS</a:t>
            </a:r>
          </a:p>
        </p:txBody>
      </p:sp>
      <p:sp>
        <p:nvSpPr>
          <p:cNvPr id="195" name="Arduino"/>
          <p:cNvSpPr txBox="1"/>
          <p:nvPr/>
        </p:nvSpPr>
        <p:spPr>
          <a:xfrm>
            <a:off x="6677262" y="4833577"/>
            <a:ext cx="1462442" cy="497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3200">
                <a:solidFill>
                  <a:srgbClr val="FFFFFF"/>
                </a:solidFill>
              </a:defRPr>
            </a:lvl1pPr>
          </a:lstStyle>
          <a:p>
            <a:pPr/>
            <a:r>
              <a:t>Arduino</a:t>
            </a:r>
          </a:p>
        </p:txBody>
      </p:sp>
      <p:sp>
        <p:nvSpPr>
          <p:cNvPr id="196" name="Sqlite"/>
          <p:cNvSpPr txBox="1"/>
          <p:nvPr/>
        </p:nvSpPr>
        <p:spPr>
          <a:xfrm>
            <a:off x="10832517" y="1651628"/>
            <a:ext cx="1054454" cy="497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3200">
                <a:solidFill>
                  <a:srgbClr val="FFFFFF"/>
                </a:solidFill>
              </a:defRPr>
            </a:lvl1pPr>
          </a:lstStyle>
          <a:p>
            <a:pPr/>
            <a:r>
              <a:t>Sqlite</a:t>
            </a:r>
          </a:p>
        </p:txBody>
      </p:sp>
      <p:sp>
        <p:nvSpPr>
          <p:cNvPr id="197" name="Компас-3D"/>
          <p:cNvSpPr txBox="1"/>
          <p:nvPr/>
        </p:nvSpPr>
        <p:spPr>
          <a:xfrm>
            <a:off x="10354778" y="4694418"/>
            <a:ext cx="2009931" cy="4970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3200">
                <a:solidFill>
                  <a:srgbClr val="FFFFFF"/>
                </a:solidFill>
              </a:defRPr>
            </a:lvl1pPr>
          </a:lstStyle>
          <a:p>
            <a:pPr/>
            <a:r>
              <a:t>Компас-3D</a:t>
            </a:r>
          </a:p>
        </p:txBody>
      </p:sp>
      <p:pic>
        <p:nvPicPr>
          <p:cNvPr id="198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rcRect l="16682" t="0" r="16682" b="33384"/>
          <a:stretch>
            <a:fillRect/>
          </a:stretch>
        </p:blipFill>
        <p:spPr>
          <a:xfrm>
            <a:off x="1093633" y="2221318"/>
            <a:ext cx="4248352" cy="2388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93183" y="5414447"/>
            <a:ext cx="2249448" cy="2249448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Изображение" descr="Изображение"/>
          <p:cNvPicPr>
            <a:picLocks noChangeAspect="1"/>
          </p:cNvPicPr>
          <p:nvPr/>
        </p:nvPicPr>
        <p:blipFill>
          <a:blip r:embed="rId4">
            <a:extLst/>
          </a:blip>
          <a:srcRect l="0" t="23116" r="0" b="15324"/>
          <a:stretch>
            <a:fillRect/>
          </a:stretch>
        </p:blipFill>
        <p:spPr>
          <a:xfrm>
            <a:off x="5450897" y="2484715"/>
            <a:ext cx="3915074" cy="186231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Изображение" descr="Изображение"/>
          <p:cNvPicPr>
            <a:picLocks noChangeAspect="1"/>
          </p:cNvPicPr>
          <p:nvPr/>
        </p:nvPicPr>
        <p:blipFill>
          <a:blip r:embed="rId5">
            <a:extLst/>
          </a:blip>
          <a:srcRect l="765" t="17082" r="576" b="37681"/>
          <a:stretch>
            <a:fillRect/>
          </a:stretch>
        </p:blipFill>
        <p:spPr>
          <a:xfrm>
            <a:off x="5822215" y="5817329"/>
            <a:ext cx="3172691" cy="14874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5" h="21597" fill="norm" stroke="1" extrusionOk="0">
                <a:moveTo>
                  <a:pt x="16232" y="0"/>
                </a:moveTo>
                <a:cubicBezTo>
                  <a:pt x="16127" y="0"/>
                  <a:pt x="16023" y="10"/>
                  <a:pt x="15919" y="23"/>
                </a:cubicBezTo>
                <a:cubicBezTo>
                  <a:pt x="15876" y="28"/>
                  <a:pt x="15836" y="32"/>
                  <a:pt x="15793" y="40"/>
                </a:cubicBezTo>
                <a:cubicBezTo>
                  <a:pt x="15730" y="50"/>
                  <a:pt x="15669" y="66"/>
                  <a:pt x="15607" y="81"/>
                </a:cubicBezTo>
                <a:cubicBezTo>
                  <a:pt x="15512" y="105"/>
                  <a:pt x="15416" y="133"/>
                  <a:pt x="15321" y="167"/>
                </a:cubicBezTo>
                <a:cubicBezTo>
                  <a:pt x="15302" y="173"/>
                  <a:pt x="15280" y="177"/>
                  <a:pt x="15261" y="184"/>
                </a:cubicBezTo>
                <a:cubicBezTo>
                  <a:pt x="15132" y="232"/>
                  <a:pt x="15004" y="290"/>
                  <a:pt x="14875" y="357"/>
                </a:cubicBezTo>
                <a:cubicBezTo>
                  <a:pt x="14873" y="358"/>
                  <a:pt x="14875" y="362"/>
                  <a:pt x="14873" y="363"/>
                </a:cubicBezTo>
                <a:cubicBezTo>
                  <a:pt x="14770" y="416"/>
                  <a:pt x="14665" y="481"/>
                  <a:pt x="14563" y="547"/>
                </a:cubicBezTo>
                <a:cubicBezTo>
                  <a:pt x="14502" y="587"/>
                  <a:pt x="14442" y="623"/>
                  <a:pt x="14382" y="668"/>
                </a:cubicBezTo>
                <a:cubicBezTo>
                  <a:pt x="14168" y="828"/>
                  <a:pt x="13957" y="1016"/>
                  <a:pt x="13751" y="1233"/>
                </a:cubicBezTo>
                <a:cubicBezTo>
                  <a:pt x="13719" y="1267"/>
                  <a:pt x="13685" y="1302"/>
                  <a:pt x="13653" y="1337"/>
                </a:cubicBezTo>
                <a:cubicBezTo>
                  <a:pt x="13561" y="1439"/>
                  <a:pt x="13468" y="1547"/>
                  <a:pt x="13378" y="1660"/>
                </a:cubicBezTo>
                <a:cubicBezTo>
                  <a:pt x="13347" y="1698"/>
                  <a:pt x="13319" y="1742"/>
                  <a:pt x="13289" y="1781"/>
                </a:cubicBezTo>
                <a:cubicBezTo>
                  <a:pt x="12545" y="2752"/>
                  <a:pt x="11862" y="4112"/>
                  <a:pt x="11245" y="5872"/>
                </a:cubicBezTo>
                <a:cubicBezTo>
                  <a:pt x="11159" y="6115"/>
                  <a:pt x="11088" y="6314"/>
                  <a:pt x="11018" y="6506"/>
                </a:cubicBezTo>
                <a:cubicBezTo>
                  <a:pt x="11016" y="6511"/>
                  <a:pt x="11012" y="6512"/>
                  <a:pt x="11010" y="6517"/>
                </a:cubicBezTo>
                <a:cubicBezTo>
                  <a:pt x="10907" y="6846"/>
                  <a:pt x="10808" y="7116"/>
                  <a:pt x="10786" y="7116"/>
                </a:cubicBezTo>
                <a:cubicBezTo>
                  <a:pt x="10783" y="7116"/>
                  <a:pt x="10755" y="7043"/>
                  <a:pt x="10743" y="7018"/>
                </a:cubicBezTo>
                <a:cubicBezTo>
                  <a:pt x="10719" y="6968"/>
                  <a:pt x="10700" y="6924"/>
                  <a:pt x="10651" y="6794"/>
                </a:cubicBezTo>
                <a:cubicBezTo>
                  <a:pt x="10648" y="6787"/>
                  <a:pt x="10641" y="6772"/>
                  <a:pt x="10638" y="6765"/>
                </a:cubicBezTo>
                <a:cubicBezTo>
                  <a:pt x="10562" y="6574"/>
                  <a:pt x="10468" y="6323"/>
                  <a:pt x="10365" y="6033"/>
                </a:cubicBezTo>
                <a:cubicBezTo>
                  <a:pt x="10214" y="5602"/>
                  <a:pt x="10063" y="5198"/>
                  <a:pt x="9909" y="4817"/>
                </a:cubicBezTo>
                <a:cubicBezTo>
                  <a:pt x="9814" y="4588"/>
                  <a:pt x="9722" y="4357"/>
                  <a:pt x="9623" y="4137"/>
                </a:cubicBezTo>
                <a:cubicBezTo>
                  <a:pt x="9486" y="3834"/>
                  <a:pt x="9348" y="3550"/>
                  <a:pt x="9213" y="3284"/>
                </a:cubicBezTo>
                <a:cubicBezTo>
                  <a:pt x="9186" y="3232"/>
                  <a:pt x="9159" y="3179"/>
                  <a:pt x="9132" y="3129"/>
                </a:cubicBezTo>
                <a:cubicBezTo>
                  <a:pt x="9048" y="2968"/>
                  <a:pt x="8970" y="2833"/>
                  <a:pt x="8892" y="2697"/>
                </a:cubicBezTo>
                <a:cubicBezTo>
                  <a:pt x="8797" y="2536"/>
                  <a:pt x="8702" y="2383"/>
                  <a:pt x="8606" y="2236"/>
                </a:cubicBezTo>
                <a:cubicBezTo>
                  <a:pt x="8542" y="2140"/>
                  <a:pt x="8475" y="2043"/>
                  <a:pt x="8409" y="1953"/>
                </a:cubicBezTo>
                <a:cubicBezTo>
                  <a:pt x="8369" y="1896"/>
                  <a:pt x="8327" y="1840"/>
                  <a:pt x="8285" y="1786"/>
                </a:cubicBezTo>
                <a:cubicBezTo>
                  <a:pt x="7749" y="1093"/>
                  <a:pt x="7162" y="594"/>
                  <a:pt x="6545" y="305"/>
                </a:cubicBezTo>
                <a:cubicBezTo>
                  <a:pt x="6478" y="275"/>
                  <a:pt x="6409" y="251"/>
                  <a:pt x="6340" y="225"/>
                </a:cubicBezTo>
                <a:cubicBezTo>
                  <a:pt x="6285" y="204"/>
                  <a:pt x="6233" y="185"/>
                  <a:pt x="6178" y="167"/>
                </a:cubicBezTo>
                <a:cubicBezTo>
                  <a:pt x="6013" y="114"/>
                  <a:pt x="5843" y="73"/>
                  <a:pt x="5671" y="46"/>
                </a:cubicBezTo>
                <a:cubicBezTo>
                  <a:pt x="5623" y="39"/>
                  <a:pt x="5576" y="27"/>
                  <a:pt x="5528" y="23"/>
                </a:cubicBezTo>
                <a:cubicBezTo>
                  <a:pt x="5473" y="16"/>
                  <a:pt x="5416" y="20"/>
                  <a:pt x="5361" y="17"/>
                </a:cubicBezTo>
                <a:cubicBezTo>
                  <a:pt x="5230" y="12"/>
                  <a:pt x="5099" y="15"/>
                  <a:pt x="4967" y="29"/>
                </a:cubicBezTo>
                <a:cubicBezTo>
                  <a:pt x="4952" y="31"/>
                  <a:pt x="4938" y="28"/>
                  <a:pt x="4924" y="29"/>
                </a:cubicBezTo>
                <a:cubicBezTo>
                  <a:pt x="4645" y="63"/>
                  <a:pt x="4377" y="141"/>
                  <a:pt x="4115" y="254"/>
                </a:cubicBezTo>
                <a:cubicBezTo>
                  <a:pt x="4033" y="290"/>
                  <a:pt x="3950" y="331"/>
                  <a:pt x="3869" y="375"/>
                </a:cubicBezTo>
                <a:cubicBezTo>
                  <a:pt x="3838" y="392"/>
                  <a:pt x="3808" y="408"/>
                  <a:pt x="3778" y="426"/>
                </a:cubicBezTo>
                <a:cubicBezTo>
                  <a:pt x="3672" y="488"/>
                  <a:pt x="3568" y="552"/>
                  <a:pt x="3465" y="628"/>
                </a:cubicBezTo>
                <a:cubicBezTo>
                  <a:pt x="3245" y="789"/>
                  <a:pt x="3030" y="982"/>
                  <a:pt x="2823" y="1204"/>
                </a:cubicBezTo>
                <a:cubicBezTo>
                  <a:pt x="1911" y="2183"/>
                  <a:pt x="1191" y="3619"/>
                  <a:pt x="705" y="5336"/>
                </a:cubicBezTo>
                <a:cubicBezTo>
                  <a:pt x="668" y="5470"/>
                  <a:pt x="632" y="5607"/>
                  <a:pt x="597" y="5745"/>
                </a:cubicBezTo>
                <a:cubicBezTo>
                  <a:pt x="570" y="5854"/>
                  <a:pt x="540" y="5962"/>
                  <a:pt x="514" y="6073"/>
                </a:cubicBezTo>
                <a:cubicBezTo>
                  <a:pt x="513" y="6076"/>
                  <a:pt x="512" y="6076"/>
                  <a:pt x="511" y="6079"/>
                </a:cubicBezTo>
                <a:cubicBezTo>
                  <a:pt x="449" y="6348"/>
                  <a:pt x="395" y="6625"/>
                  <a:pt x="344" y="6903"/>
                </a:cubicBezTo>
                <a:cubicBezTo>
                  <a:pt x="329" y="6986"/>
                  <a:pt x="317" y="7072"/>
                  <a:pt x="303" y="7157"/>
                </a:cubicBezTo>
                <a:cubicBezTo>
                  <a:pt x="265" y="7381"/>
                  <a:pt x="226" y="7607"/>
                  <a:pt x="195" y="7837"/>
                </a:cubicBezTo>
                <a:cubicBezTo>
                  <a:pt x="183" y="7930"/>
                  <a:pt x="172" y="8024"/>
                  <a:pt x="160" y="8119"/>
                </a:cubicBezTo>
                <a:cubicBezTo>
                  <a:pt x="129" y="8379"/>
                  <a:pt x="102" y="8639"/>
                  <a:pt x="79" y="8903"/>
                </a:cubicBezTo>
                <a:cubicBezTo>
                  <a:pt x="77" y="8932"/>
                  <a:pt x="74" y="8965"/>
                  <a:pt x="71" y="8995"/>
                </a:cubicBezTo>
                <a:cubicBezTo>
                  <a:pt x="61" y="9131"/>
                  <a:pt x="53" y="9267"/>
                  <a:pt x="44" y="9404"/>
                </a:cubicBezTo>
                <a:cubicBezTo>
                  <a:pt x="35" y="9549"/>
                  <a:pt x="26" y="9691"/>
                  <a:pt x="20" y="9836"/>
                </a:cubicBezTo>
                <a:cubicBezTo>
                  <a:pt x="11" y="10065"/>
                  <a:pt x="6" y="10295"/>
                  <a:pt x="4" y="10528"/>
                </a:cubicBezTo>
                <a:cubicBezTo>
                  <a:pt x="4" y="10546"/>
                  <a:pt x="1" y="10567"/>
                  <a:pt x="1" y="10585"/>
                </a:cubicBezTo>
                <a:cubicBezTo>
                  <a:pt x="-1" y="10842"/>
                  <a:pt x="2" y="11097"/>
                  <a:pt x="9" y="11357"/>
                </a:cubicBezTo>
                <a:cubicBezTo>
                  <a:pt x="25" y="12019"/>
                  <a:pt x="61" y="12657"/>
                  <a:pt x="125" y="13265"/>
                </a:cubicBezTo>
                <a:cubicBezTo>
                  <a:pt x="125" y="13267"/>
                  <a:pt x="128" y="13269"/>
                  <a:pt x="128" y="13271"/>
                </a:cubicBezTo>
                <a:cubicBezTo>
                  <a:pt x="164" y="13599"/>
                  <a:pt x="207" y="13923"/>
                  <a:pt x="257" y="14244"/>
                </a:cubicBezTo>
                <a:cubicBezTo>
                  <a:pt x="308" y="14565"/>
                  <a:pt x="367" y="14879"/>
                  <a:pt x="433" y="15189"/>
                </a:cubicBezTo>
                <a:cubicBezTo>
                  <a:pt x="474" y="15381"/>
                  <a:pt x="516" y="15573"/>
                  <a:pt x="562" y="15760"/>
                </a:cubicBezTo>
                <a:cubicBezTo>
                  <a:pt x="580" y="15831"/>
                  <a:pt x="598" y="15903"/>
                  <a:pt x="616" y="15973"/>
                </a:cubicBezTo>
                <a:cubicBezTo>
                  <a:pt x="813" y="16714"/>
                  <a:pt x="1056" y="17420"/>
                  <a:pt x="1350" y="18094"/>
                </a:cubicBezTo>
                <a:cubicBezTo>
                  <a:pt x="1400" y="18206"/>
                  <a:pt x="1451" y="18310"/>
                  <a:pt x="1501" y="18416"/>
                </a:cubicBezTo>
                <a:cubicBezTo>
                  <a:pt x="1540" y="18498"/>
                  <a:pt x="1580" y="18579"/>
                  <a:pt x="1620" y="18658"/>
                </a:cubicBezTo>
                <a:cubicBezTo>
                  <a:pt x="1671" y="18759"/>
                  <a:pt x="1724" y="18851"/>
                  <a:pt x="1776" y="18946"/>
                </a:cubicBezTo>
                <a:cubicBezTo>
                  <a:pt x="1835" y="19053"/>
                  <a:pt x="1893" y="19168"/>
                  <a:pt x="1954" y="19269"/>
                </a:cubicBezTo>
                <a:cubicBezTo>
                  <a:pt x="1965" y="19288"/>
                  <a:pt x="1974" y="19302"/>
                  <a:pt x="1986" y="19321"/>
                </a:cubicBezTo>
                <a:cubicBezTo>
                  <a:pt x="2490" y="20140"/>
                  <a:pt x="3068" y="20756"/>
                  <a:pt x="3705" y="21153"/>
                </a:cubicBezTo>
                <a:cubicBezTo>
                  <a:pt x="3840" y="21235"/>
                  <a:pt x="3977" y="21312"/>
                  <a:pt x="4120" y="21378"/>
                </a:cubicBezTo>
                <a:cubicBezTo>
                  <a:pt x="4431" y="21523"/>
                  <a:pt x="4888" y="21593"/>
                  <a:pt x="5350" y="21597"/>
                </a:cubicBezTo>
                <a:cubicBezTo>
                  <a:pt x="5357" y="21597"/>
                  <a:pt x="5367" y="21597"/>
                  <a:pt x="5375" y="21597"/>
                </a:cubicBezTo>
                <a:cubicBezTo>
                  <a:pt x="5843" y="21599"/>
                  <a:pt x="6310" y="21527"/>
                  <a:pt x="6634" y="21384"/>
                </a:cubicBezTo>
                <a:cubicBezTo>
                  <a:pt x="7573" y="20970"/>
                  <a:pt x="8430" y="19969"/>
                  <a:pt x="9227" y="18341"/>
                </a:cubicBezTo>
                <a:cubicBezTo>
                  <a:pt x="9273" y="18247"/>
                  <a:pt x="9321" y="18144"/>
                  <a:pt x="9367" y="18047"/>
                </a:cubicBezTo>
                <a:cubicBezTo>
                  <a:pt x="9704" y="17305"/>
                  <a:pt x="10031" y="16446"/>
                  <a:pt x="10357" y="15443"/>
                </a:cubicBezTo>
                <a:lnTo>
                  <a:pt x="10759" y="14204"/>
                </a:lnTo>
                <a:lnTo>
                  <a:pt x="10794" y="14308"/>
                </a:lnTo>
                <a:cubicBezTo>
                  <a:pt x="10795" y="14309"/>
                  <a:pt x="10801" y="14333"/>
                  <a:pt x="10802" y="14337"/>
                </a:cubicBezTo>
                <a:cubicBezTo>
                  <a:pt x="10834" y="14398"/>
                  <a:pt x="10969" y="14775"/>
                  <a:pt x="11123" y="15241"/>
                </a:cubicBezTo>
                <a:cubicBezTo>
                  <a:pt x="11218" y="15514"/>
                  <a:pt x="11273" y="15682"/>
                  <a:pt x="11385" y="16008"/>
                </a:cubicBezTo>
                <a:cubicBezTo>
                  <a:pt x="11626" y="16707"/>
                  <a:pt x="11865" y="17326"/>
                  <a:pt x="12110" y="17880"/>
                </a:cubicBezTo>
                <a:cubicBezTo>
                  <a:pt x="12114" y="17889"/>
                  <a:pt x="12120" y="17900"/>
                  <a:pt x="12124" y="17909"/>
                </a:cubicBezTo>
                <a:cubicBezTo>
                  <a:pt x="12242" y="18174"/>
                  <a:pt x="12363" y="18418"/>
                  <a:pt x="12483" y="18652"/>
                </a:cubicBezTo>
                <a:cubicBezTo>
                  <a:pt x="12494" y="18673"/>
                  <a:pt x="12501" y="18695"/>
                  <a:pt x="12512" y="18716"/>
                </a:cubicBezTo>
                <a:cubicBezTo>
                  <a:pt x="12627" y="18938"/>
                  <a:pt x="12747" y="19149"/>
                  <a:pt x="12866" y="19344"/>
                </a:cubicBezTo>
                <a:cubicBezTo>
                  <a:pt x="12877" y="19364"/>
                  <a:pt x="12889" y="19383"/>
                  <a:pt x="12901" y="19402"/>
                </a:cubicBezTo>
                <a:cubicBezTo>
                  <a:pt x="13022" y="19597"/>
                  <a:pt x="13143" y="19780"/>
                  <a:pt x="13268" y="19949"/>
                </a:cubicBezTo>
                <a:cubicBezTo>
                  <a:pt x="13403" y="20131"/>
                  <a:pt x="13545" y="20296"/>
                  <a:pt x="13686" y="20450"/>
                </a:cubicBezTo>
                <a:cubicBezTo>
                  <a:pt x="13693" y="20458"/>
                  <a:pt x="13699" y="20464"/>
                  <a:pt x="13707" y="20473"/>
                </a:cubicBezTo>
                <a:cubicBezTo>
                  <a:pt x="13840" y="20616"/>
                  <a:pt x="13976" y="20751"/>
                  <a:pt x="14115" y="20871"/>
                </a:cubicBezTo>
                <a:cubicBezTo>
                  <a:pt x="14265" y="20999"/>
                  <a:pt x="14420" y="21115"/>
                  <a:pt x="14579" y="21217"/>
                </a:cubicBezTo>
                <a:cubicBezTo>
                  <a:pt x="14838" y="21384"/>
                  <a:pt x="15018" y="21457"/>
                  <a:pt x="15304" y="21505"/>
                </a:cubicBezTo>
                <a:cubicBezTo>
                  <a:pt x="15495" y="21526"/>
                  <a:pt x="15732" y="21537"/>
                  <a:pt x="16135" y="21539"/>
                </a:cubicBezTo>
                <a:cubicBezTo>
                  <a:pt x="16613" y="21541"/>
                  <a:pt x="16891" y="21533"/>
                  <a:pt x="17101" y="21499"/>
                </a:cubicBezTo>
                <a:cubicBezTo>
                  <a:pt x="17115" y="21496"/>
                  <a:pt x="17130" y="21496"/>
                  <a:pt x="17144" y="21493"/>
                </a:cubicBezTo>
                <a:cubicBezTo>
                  <a:pt x="17165" y="21489"/>
                  <a:pt x="17183" y="21481"/>
                  <a:pt x="17203" y="21476"/>
                </a:cubicBezTo>
                <a:cubicBezTo>
                  <a:pt x="17342" y="21436"/>
                  <a:pt x="17475" y="21381"/>
                  <a:pt x="17608" y="21315"/>
                </a:cubicBezTo>
                <a:cubicBezTo>
                  <a:pt x="17629" y="21303"/>
                  <a:pt x="17647" y="21294"/>
                  <a:pt x="17670" y="21280"/>
                </a:cubicBezTo>
                <a:cubicBezTo>
                  <a:pt x="18600" y="20737"/>
                  <a:pt x="19403" y="19761"/>
                  <a:pt x="20036" y="18462"/>
                </a:cubicBezTo>
                <a:cubicBezTo>
                  <a:pt x="20049" y="18433"/>
                  <a:pt x="20065" y="18405"/>
                  <a:pt x="20079" y="18376"/>
                </a:cubicBezTo>
                <a:cubicBezTo>
                  <a:pt x="20154" y="18219"/>
                  <a:pt x="20225" y="18053"/>
                  <a:pt x="20295" y="17886"/>
                </a:cubicBezTo>
                <a:cubicBezTo>
                  <a:pt x="20335" y="17790"/>
                  <a:pt x="20372" y="17692"/>
                  <a:pt x="20411" y="17592"/>
                </a:cubicBezTo>
                <a:cubicBezTo>
                  <a:pt x="20458" y="17472"/>
                  <a:pt x="20507" y="17354"/>
                  <a:pt x="20551" y="17229"/>
                </a:cubicBezTo>
                <a:cubicBezTo>
                  <a:pt x="20637" y="16986"/>
                  <a:pt x="20718" y="16737"/>
                  <a:pt x="20794" y="16480"/>
                </a:cubicBezTo>
                <a:cubicBezTo>
                  <a:pt x="20809" y="16427"/>
                  <a:pt x="20824" y="16367"/>
                  <a:pt x="20840" y="16313"/>
                </a:cubicBezTo>
                <a:cubicBezTo>
                  <a:pt x="20899" y="16102"/>
                  <a:pt x="20954" y="15891"/>
                  <a:pt x="21007" y="15673"/>
                </a:cubicBezTo>
                <a:cubicBezTo>
                  <a:pt x="21028" y="15585"/>
                  <a:pt x="21049" y="15498"/>
                  <a:pt x="21069" y="15408"/>
                </a:cubicBezTo>
                <a:cubicBezTo>
                  <a:pt x="21114" y="15210"/>
                  <a:pt x="21152" y="15007"/>
                  <a:pt x="21191" y="14803"/>
                </a:cubicBezTo>
                <a:cubicBezTo>
                  <a:pt x="21210" y="14706"/>
                  <a:pt x="21232" y="14609"/>
                  <a:pt x="21250" y="14509"/>
                </a:cubicBezTo>
                <a:cubicBezTo>
                  <a:pt x="21279" y="14340"/>
                  <a:pt x="21305" y="14164"/>
                  <a:pt x="21331" y="13991"/>
                </a:cubicBezTo>
                <a:cubicBezTo>
                  <a:pt x="21382" y="13640"/>
                  <a:pt x="21428" y="13285"/>
                  <a:pt x="21463" y="12919"/>
                </a:cubicBezTo>
                <a:cubicBezTo>
                  <a:pt x="21467" y="12874"/>
                  <a:pt x="21470" y="12831"/>
                  <a:pt x="21474" y="12786"/>
                </a:cubicBezTo>
                <a:cubicBezTo>
                  <a:pt x="21474" y="12784"/>
                  <a:pt x="21474" y="12782"/>
                  <a:pt x="21474" y="12781"/>
                </a:cubicBezTo>
                <a:cubicBezTo>
                  <a:pt x="21488" y="12628"/>
                  <a:pt x="21499" y="12475"/>
                  <a:pt x="21509" y="12320"/>
                </a:cubicBezTo>
                <a:cubicBezTo>
                  <a:pt x="21522" y="12129"/>
                  <a:pt x="21536" y="11937"/>
                  <a:pt x="21544" y="11744"/>
                </a:cubicBezTo>
                <a:cubicBezTo>
                  <a:pt x="21547" y="11696"/>
                  <a:pt x="21550" y="11642"/>
                  <a:pt x="21552" y="11594"/>
                </a:cubicBezTo>
                <a:cubicBezTo>
                  <a:pt x="21599" y="10249"/>
                  <a:pt x="21523" y="8869"/>
                  <a:pt x="21312" y="7514"/>
                </a:cubicBezTo>
                <a:cubicBezTo>
                  <a:pt x="21230" y="6984"/>
                  <a:pt x="21132" y="6481"/>
                  <a:pt x="21018" y="5999"/>
                </a:cubicBezTo>
                <a:cubicBezTo>
                  <a:pt x="20996" y="5912"/>
                  <a:pt x="20975" y="5820"/>
                  <a:pt x="20953" y="5733"/>
                </a:cubicBezTo>
                <a:cubicBezTo>
                  <a:pt x="20924" y="5619"/>
                  <a:pt x="20890" y="5511"/>
                  <a:pt x="20859" y="5399"/>
                </a:cubicBezTo>
                <a:cubicBezTo>
                  <a:pt x="20792" y="5161"/>
                  <a:pt x="20726" y="4928"/>
                  <a:pt x="20651" y="4702"/>
                </a:cubicBezTo>
                <a:cubicBezTo>
                  <a:pt x="20649" y="4697"/>
                  <a:pt x="20645" y="4691"/>
                  <a:pt x="20643" y="4685"/>
                </a:cubicBezTo>
                <a:cubicBezTo>
                  <a:pt x="20642" y="4681"/>
                  <a:pt x="20644" y="4677"/>
                  <a:pt x="20643" y="4673"/>
                </a:cubicBezTo>
                <a:cubicBezTo>
                  <a:pt x="19759" y="2045"/>
                  <a:pt x="18316" y="233"/>
                  <a:pt x="16634" y="23"/>
                </a:cubicBezTo>
                <a:cubicBezTo>
                  <a:pt x="16504" y="6"/>
                  <a:pt x="16376" y="-1"/>
                  <a:pt x="16249" y="0"/>
                </a:cubicBezTo>
                <a:lnTo>
                  <a:pt x="16240" y="0"/>
                </a:lnTo>
                <a:lnTo>
                  <a:pt x="16232" y="0"/>
                </a:lnTo>
                <a:close/>
                <a:moveTo>
                  <a:pt x="20500" y="784"/>
                </a:moveTo>
                <a:cubicBezTo>
                  <a:pt x="20477" y="784"/>
                  <a:pt x="20459" y="792"/>
                  <a:pt x="20449" y="812"/>
                </a:cubicBezTo>
                <a:cubicBezTo>
                  <a:pt x="20440" y="833"/>
                  <a:pt x="20437" y="862"/>
                  <a:pt x="20446" y="893"/>
                </a:cubicBezTo>
                <a:cubicBezTo>
                  <a:pt x="20464" y="955"/>
                  <a:pt x="20489" y="1008"/>
                  <a:pt x="20500" y="1008"/>
                </a:cubicBezTo>
                <a:cubicBezTo>
                  <a:pt x="20512" y="1008"/>
                  <a:pt x="20536" y="955"/>
                  <a:pt x="20554" y="893"/>
                </a:cubicBezTo>
                <a:cubicBezTo>
                  <a:pt x="20558" y="877"/>
                  <a:pt x="20562" y="867"/>
                  <a:pt x="20562" y="853"/>
                </a:cubicBezTo>
                <a:cubicBezTo>
                  <a:pt x="20561" y="840"/>
                  <a:pt x="20558" y="822"/>
                  <a:pt x="20554" y="812"/>
                </a:cubicBezTo>
                <a:cubicBezTo>
                  <a:pt x="20544" y="792"/>
                  <a:pt x="20524" y="784"/>
                  <a:pt x="20500" y="784"/>
                </a:cubicBezTo>
                <a:close/>
                <a:moveTo>
                  <a:pt x="21188" y="795"/>
                </a:moveTo>
                <a:cubicBezTo>
                  <a:pt x="21178" y="794"/>
                  <a:pt x="21166" y="819"/>
                  <a:pt x="21153" y="864"/>
                </a:cubicBezTo>
                <a:cubicBezTo>
                  <a:pt x="21140" y="909"/>
                  <a:pt x="21123" y="975"/>
                  <a:pt x="21107" y="1066"/>
                </a:cubicBezTo>
                <a:cubicBezTo>
                  <a:pt x="21094" y="1140"/>
                  <a:pt x="21079" y="1201"/>
                  <a:pt x="21061" y="1250"/>
                </a:cubicBezTo>
                <a:cubicBezTo>
                  <a:pt x="21044" y="1298"/>
                  <a:pt x="21025" y="1334"/>
                  <a:pt x="21010" y="1343"/>
                </a:cubicBezTo>
                <a:cubicBezTo>
                  <a:pt x="21008" y="1345"/>
                  <a:pt x="21005" y="1348"/>
                  <a:pt x="21002" y="1348"/>
                </a:cubicBezTo>
                <a:cubicBezTo>
                  <a:pt x="20994" y="1348"/>
                  <a:pt x="20989" y="1340"/>
                  <a:pt x="20980" y="1325"/>
                </a:cubicBezTo>
                <a:cubicBezTo>
                  <a:pt x="20971" y="1311"/>
                  <a:pt x="20958" y="1287"/>
                  <a:pt x="20948" y="1262"/>
                </a:cubicBezTo>
                <a:cubicBezTo>
                  <a:pt x="20929" y="1210"/>
                  <a:pt x="20913" y="1144"/>
                  <a:pt x="20899" y="1066"/>
                </a:cubicBezTo>
                <a:cubicBezTo>
                  <a:pt x="20871" y="910"/>
                  <a:pt x="20841" y="831"/>
                  <a:pt x="20816" y="807"/>
                </a:cubicBezTo>
                <a:cubicBezTo>
                  <a:pt x="20801" y="827"/>
                  <a:pt x="20794" y="910"/>
                  <a:pt x="20794" y="1072"/>
                </a:cubicBezTo>
                <a:cubicBezTo>
                  <a:pt x="20794" y="1129"/>
                  <a:pt x="20797" y="1162"/>
                  <a:pt x="20802" y="1199"/>
                </a:cubicBezTo>
                <a:cubicBezTo>
                  <a:pt x="20817" y="1263"/>
                  <a:pt x="20835" y="1300"/>
                  <a:pt x="20851" y="1279"/>
                </a:cubicBezTo>
                <a:cubicBezTo>
                  <a:pt x="20877" y="1244"/>
                  <a:pt x="20912" y="1297"/>
                  <a:pt x="20929" y="1394"/>
                </a:cubicBezTo>
                <a:cubicBezTo>
                  <a:pt x="20938" y="1443"/>
                  <a:pt x="20951" y="1489"/>
                  <a:pt x="20964" y="1521"/>
                </a:cubicBezTo>
                <a:cubicBezTo>
                  <a:pt x="20978" y="1553"/>
                  <a:pt x="20991" y="1573"/>
                  <a:pt x="21002" y="1573"/>
                </a:cubicBezTo>
                <a:cubicBezTo>
                  <a:pt x="21014" y="1573"/>
                  <a:pt x="21029" y="1553"/>
                  <a:pt x="21042" y="1521"/>
                </a:cubicBezTo>
                <a:cubicBezTo>
                  <a:pt x="21055" y="1489"/>
                  <a:pt x="21068" y="1443"/>
                  <a:pt x="21077" y="1394"/>
                </a:cubicBezTo>
                <a:cubicBezTo>
                  <a:pt x="21086" y="1345"/>
                  <a:pt x="21099" y="1311"/>
                  <a:pt x="21115" y="1291"/>
                </a:cubicBezTo>
                <a:cubicBezTo>
                  <a:pt x="21130" y="1272"/>
                  <a:pt x="21147" y="1272"/>
                  <a:pt x="21161" y="1291"/>
                </a:cubicBezTo>
                <a:cubicBezTo>
                  <a:pt x="21192" y="1332"/>
                  <a:pt x="21215" y="1238"/>
                  <a:pt x="21215" y="1072"/>
                </a:cubicBezTo>
                <a:cubicBezTo>
                  <a:pt x="21215" y="979"/>
                  <a:pt x="21212" y="910"/>
                  <a:pt x="21207" y="864"/>
                </a:cubicBezTo>
                <a:cubicBezTo>
                  <a:pt x="21202" y="818"/>
                  <a:pt x="21197" y="795"/>
                  <a:pt x="21188" y="795"/>
                </a:cubicBezTo>
                <a:close/>
                <a:moveTo>
                  <a:pt x="5253" y="3688"/>
                </a:moveTo>
                <a:cubicBezTo>
                  <a:pt x="5576" y="3688"/>
                  <a:pt x="6158" y="3872"/>
                  <a:pt x="6467" y="4068"/>
                </a:cubicBezTo>
                <a:cubicBezTo>
                  <a:pt x="7327" y="4613"/>
                  <a:pt x="8121" y="5920"/>
                  <a:pt x="8900" y="8079"/>
                </a:cubicBezTo>
                <a:cubicBezTo>
                  <a:pt x="9085" y="8589"/>
                  <a:pt x="9604" y="10195"/>
                  <a:pt x="9712" y="10591"/>
                </a:cubicBezTo>
                <a:cubicBezTo>
                  <a:pt x="9735" y="10677"/>
                  <a:pt x="9593" y="11181"/>
                  <a:pt x="9097" y="12775"/>
                </a:cubicBezTo>
                <a:cubicBezTo>
                  <a:pt x="8135" y="15862"/>
                  <a:pt x="7267" y="17354"/>
                  <a:pt x="6178" y="17805"/>
                </a:cubicBezTo>
                <a:cubicBezTo>
                  <a:pt x="5853" y="17939"/>
                  <a:pt x="4934" y="17940"/>
                  <a:pt x="4584" y="17805"/>
                </a:cubicBezTo>
                <a:cubicBezTo>
                  <a:pt x="3236" y="17282"/>
                  <a:pt x="2186" y="15272"/>
                  <a:pt x="1814" y="12510"/>
                </a:cubicBezTo>
                <a:cubicBezTo>
                  <a:pt x="1700" y="11658"/>
                  <a:pt x="1699" y="9960"/>
                  <a:pt x="1814" y="9087"/>
                </a:cubicBezTo>
                <a:cubicBezTo>
                  <a:pt x="2113" y="6815"/>
                  <a:pt x="2985" y="4878"/>
                  <a:pt x="4061" y="4091"/>
                </a:cubicBezTo>
                <a:cubicBezTo>
                  <a:pt x="4356" y="3875"/>
                  <a:pt x="4903" y="3688"/>
                  <a:pt x="5253" y="3688"/>
                </a:cubicBezTo>
                <a:close/>
                <a:moveTo>
                  <a:pt x="16276" y="3699"/>
                </a:moveTo>
                <a:cubicBezTo>
                  <a:pt x="16361" y="3699"/>
                  <a:pt x="16448" y="3701"/>
                  <a:pt x="16534" y="3711"/>
                </a:cubicBezTo>
                <a:cubicBezTo>
                  <a:pt x="18057" y="3884"/>
                  <a:pt x="19364" y="6085"/>
                  <a:pt x="19747" y="9122"/>
                </a:cubicBezTo>
                <a:cubicBezTo>
                  <a:pt x="19861" y="10023"/>
                  <a:pt x="19860" y="11570"/>
                  <a:pt x="19747" y="12464"/>
                </a:cubicBezTo>
                <a:cubicBezTo>
                  <a:pt x="19391" y="15273"/>
                  <a:pt x="18265" y="17393"/>
                  <a:pt x="16893" y="17834"/>
                </a:cubicBezTo>
                <a:cubicBezTo>
                  <a:pt x="16604" y="17927"/>
                  <a:pt x="15658" y="17927"/>
                  <a:pt x="15402" y="17834"/>
                </a:cubicBezTo>
                <a:cubicBezTo>
                  <a:pt x="15131" y="17737"/>
                  <a:pt x="14689" y="17409"/>
                  <a:pt x="14455" y="17131"/>
                </a:cubicBezTo>
                <a:cubicBezTo>
                  <a:pt x="13659" y="16182"/>
                  <a:pt x="13004" y="14662"/>
                  <a:pt x="12124" y="11709"/>
                </a:cubicBezTo>
                <a:lnTo>
                  <a:pt x="11822" y="10683"/>
                </a:lnTo>
                <a:lnTo>
                  <a:pt x="11984" y="10119"/>
                </a:lnTo>
                <a:cubicBezTo>
                  <a:pt x="12228" y="9283"/>
                  <a:pt x="12674" y="7979"/>
                  <a:pt x="12955" y="7272"/>
                </a:cubicBezTo>
                <a:cubicBezTo>
                  <a:pt x="13904" y="4880"/>
                  <a:pt x="14994" y="3705"/>
                  <a:pt x="16276" y="3699"/>
                </a:cubicBezTo>
                <a:close/>
                <a:moveTo>
                  <a:pt x="15590" y="7335"/>
                </a:moveTo>
                <a:lnTo>
                  <a:pt x="15582" y="8361"/>
                </a:lnTo>
                <a:lnTo>
                  <a:pt x="15571" y="9387"/>
                </a:lnTo>
                <a:lnTo>
                  <a:pt x="15097" y="9404"/>
                </a:lnTo>
                <a:lnTo>
                  <a:pt x="14617" y="9427"/>
                </a:lnTo>
                <a:lnTo>
                  <a:pt x="14617" y="10464"/>
                </a:lnTo>
                <a:lnTo>
                  <a:pt x="14617" y="11501"/>
                </a:lnTo>
                <a:lnTo>
                  <a:pt x="15097" y="11525"/>
                </a:lnTo>
                <a:lnTo>
                  <a:pt x="15571" y="11548"/>
                </a:lnTo>
                <a:lnTo>
                  <a:pt x="15582" y="12608"/>
                </a:lnTo>
                <a:lnTo>
                  <a:pt x="15590" y="13668"/>
                </a:lnTo>
                <a:lnTo>
                  <a:pt x="16081" y="13668"/>
                </a:lnTo>
                <a:lnTo>
                  <a:pt x="16564" y="13668"/>
                </a:lnTo>
                <a:lnTo>
                  <a:pt x="16572" y="12608"/>
                </a:lnTo>
                <a:lnTo>
                  <a:pt x="16583" y="11548"/>
                </a:lnTo>
                <a:lnTo>
                  <a:pt x="17063" y="11525"/>
                </a:lnTo>
                <a:lnTo>
                  <a:pt x="17543" y="11501"/>
                </a:lnTo>
                <a:lnTo>
                  <a:pt x="17543" y="10464"/>
                </a:lnTo>
                <a:lnTo>
                  <a:pt x="17543" y="9427"/>
                </a:lnTo>
                <a:lnTo>
                  <a:pt x="17063" y="9404"/>
                </a:lnTo>
                <a:lnTo>
                  <a:pt x="16583" y="9387"/>
                </a:lnTo>
                <a:lnTo>
                  <a:pt x="16572" y="8361"/>
                </a:lnTo>
                <a:lnTo>
                  <a:pt x="16564" y="7335"/>
                </a:lnTo>
                <a:lnTo>
                  <a:pt x="16081" y="7335"/>
                </a:lnTo>
                <a:lnTo>
                  <a:pt x="15590" y="7335"/>
                </a:lnTo>
                <a:close/>
                <a:moveTo>
                  <a:pt x="3772" y="9421"/>
                </a:moveTo>
                <a:lnTo>
                  <a:pt x="3772" y="10505"/>
                </a:lnTo>
                <a:lnTo>
                  <a:pt x="3772" y="11582"/>
                </a:lnTo>
                <a:lnTo>
                  <a:pt x="5358" y="11582"/>
                </a:lnTo>
                <a:lnTo>
                  <a:pt x="6947" y="11582"/>
                </a:lnTo>
                <a:lnTo>
                  <a:pt x="6947" y="10505"/>
                </a:lnTo>
                <a:lnTo>
                  <a:pt x="6947" y="9421"/>
                </a:lnTo>
                <a:lnTo>
                  <a:pt x="5358" y="9421"/>
                </a:lnTo>
                <a:lnTo>
                  <a:pt x="3772" y="9421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02" name="Изображение" descr="Изображение"/>
          <p:cNvPicPr>
            <a:picLocks noChangeAspect="1"/>
          </p:cNvPicPr>
          <p:nvPr/>
        </p:nvPicPr>
        <p:blipFill>
          <a:blip r:embed="rId6">
            <a:extLst/>
          </a:blip>
          <a:srcRect l="0" t="18" r="60378" b="11611"/>
          <a:stretch>
            <a:fillRect/>
          </a:stretch>
        </p:blipFill>
        <p:spPr>
          <a:xfrm>
            <a:off x="10484325" y="2545927"/>
            <a:ext cx="1751079" cy="173954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4" h="21558" fill="norm" stroke="1" extrusionOk="0">
                <a:moveTo>
                  <a:pt x="18639" y="11"/>
                </a:moveTo>
                <a:cubicBezTo>
                  <a:pt x="18044" y="50"/>
                  <a:pt x="17429" y="206"/>
                  <a:pt x="17093" y="448"/>
                </a:cubicBezTo>
                <a:lnTo>
                  <a:pt x="16598" y="807"/>
                </a:lnTo>
                <a:lnTo>
                  <a:pt x="8894" y="881"/>
                </a:lnTo>
                <a:cubicBezTo>
                  <a:pt x="3860" y="929"/>
                  <a:pt x="1080" y="1017"/>
                  <a:pt x="869" y="1127"/>
                </a:cubicBezTo>
                <a:cubicBezTo>
                  <a:pt x="-59" y="1613"/>
                  <a:pt x="1" y="883"/>
                  <a:pt x="1" y="11180"/>
                </a:cubicBezTo>
                <a:cubicBezTo>
                  <a:pt x="1" y="21596"/>
                  <a:pt x="-70" y="20861"/>
                  <a:pt x="1005" y="21336"/>
                </a:cubicBezTo>
                <a:cubicBezTo>
                  <a:pt x="1365" y="21496"/>
                  <a:pt x="2729" y="21543"/>
                  <a:pt x="6789" y="21548"/>
                </a:cubicBezTo>
                <a:lnTo>
                  <a:pt x="12103" y="21558"/>
                </a:lnTo>
                <a:lnTo>
                  <a:pt x="12103" y="20161"/>
                </a:lnTo>
                <a:cubicBezTo>
                  <a:pt x="12103" y="18847"/>
                  <a:pt x="12131" y="18733"/>
                  <a:pt x="12569" y="18174"/>
                </a:cubicBezTo>
                <a:cubicBezTo>
                  <a:pt x="12825" y="17847"/>
                  <a:pt x="13034" y="17533"/>
                  <a:pt x="13034" y="17476"/>
                </a:cubicBezTo>
                <a:cubicBezTo>
                  <a:pt x="13034" y="17274"/>
                  <a:pt x="14358" y="16012"/>
                  <a:pt x="14819" y="15774"/>
                </a:cubicBezTo>
                <a:cubicBezTo>
                  <a:pt x="15361" y="15494"/>
                  <a:pt x="15530" y="15327"/>
                  <a:pt x="16390" y="14161"/>
                </a:cubicBezTo>
                <a:cubicBezTo>
                  <a:pt x="17570" y="12564"/>
                  <a:pt x="17635" y="12419"/>
                  <a:pt x="17325" y="12188"/>
                </a:cubicBezTo>
                <a:cubicBezTo>
                  <a:pt x="17081" y="12007"/>
                  <a:pt x="17099" y="11978"/>
                  <a:pt x="17519" y="11829"/>
                </a:cubicBezTo>
                <a:cubicBezTo>
                  <a:pt x="17773" y="11739"/>
                  <a:pt x="18192" y="11373"/>
                  <a:pt x="18446" y="11018"/>
                </a:cubicBezTo>
                <a:cubicBezTo>
                  <a:pt x="19054" y="10165"/>
                  <a:pt x="20533" y="7110"/>
                  <a:pt x="20962" y="5819"/>
                </a:cubicBezTo>
                <a:cubicBezTo>
                  <a:pt x="21388" y="4536"/>
                  <a:pt x="21530" y="2554"/>
                  <a:pt x="21248" y="1845"/>
                </a:cubicBezTo>
                <a:cubicBezTo>
                  <a:pt x="20935" y="1058"/>
                  <a:pt x="20365" y="363"/>
                  <a:pt x="19856" y="148"/>
                </a:cubicBezTo>
                <a:cubicBezTo>
                  <a:pt x="19683" y="76"/>
                  <a:pt x="19461" y="30"/>
                  <a:pt x="19216" y="11"/>
                </a:cubicBezTo>
                <a:cubicBezTo>
                  <a:pt x="19033" y="-4"/>
                  <a:pt x="18838" y="-3"/>
                  <a:pt x="18639" y="1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03" name="Изображение" descr="Изображение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238720" y="5414447"/>
            <a:ext cx="2242048" cy="22494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Прямоугольник 19"/>
          <p:cNvSpPr/>
          <p:nvPr/>
        </p:nvSpPr>
        <p:spPr>
          <a:xfrm>
            <a:off x="10182727" y="5899458"/>
            <a:ext cx="4397454" cy="2322331"/>
          </a:xfrm>
          <a:prstGeom prst="rect">
            <a:avLst/>
          </a:prstGeom>
          <a:solidFill>
            <a:srgbClr val="07070C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06" name="Text 0"/>
          <p:cNvSpPr txBox="1"/>
          <p:nvPr/>
        </p:nvSpPr>
        <p:spPr>
          <a:xfrm>
            <a:off x="793788" y="689536"/>
            <a:ext cx="4854192" cy="69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200">
                <a:solidFill>
                  <a:srgbClr val="97B8FF"/>
                </a:solidFill>
              </a:defRPr>
            </a:lvl1pPr>
          </a:lstStyle>
          <a:p>
            <a:pPr/>
            <a:r>
              <a:t>Архитектура системы</a:t>
            </a:r>
          </a:p>
        </p:txBody>
      </p:sp>
      <p:pic>
        <p:nvPicPr>
          <p:cNvPr id="207" name="photo_2026-01-31 22.38.15.jpeg" descr="photo_2026-01-31 22.38.15.jpeg"/>
          <p:cNvPicPr>
            <a:picLocks noChangeAspect="1"/>
          </p:cNvPicPr>
          <p:nvPr/>
        </p:nvPicPr>
        <p:blipFill>
          <a:blip r:embed="rId2">
            <a:extLst/>
          </a:blip>
          <a:srcRect l="0" t="20351" r="0" b="14390"/>
          <a:stretch>
            <a:fillRect/>
          </a:stretch>
        </p:blipFill>
        <p:spPr>
          <a:xfrm>
            <a:off x="143073" y="1597495"/>
            <a:ext cx="14344206" cy="62404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9814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Прямоугольник 19"/>
          <p:cNvSpPr/>
          <p:nvPr/>
        </p:nvSpPr>
        <p:spPr>
          <a:xfrm>
            <a:off x="10182727" y="5899458"/>
            <a:ext cx="4397454" cy="2322331"/>
          </a:xfrm>
          <a:prstGeom prst="rect">
            <a:avLst/>
          </a:prstGeom>
          <a:solidFill>
            <a:srgbClr val="07070C"/>
          </a:solidFill>
          <a:ln w="12700">
            <a:solidFill>
              <a:srgbClr val="000000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10" name="Text 0"/>
          <p:cNvSpPr txBox="1"/>
          <p:nvPr/>
        </p:nvSpPr>
        <p:spPr>
          <a:xfrm>
            <a:off x="1975990" y="689598"/>
            <a:ext cx="4374183" cy="69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200">
                <a:solidFill>
                  <a:srgbClr val="97B8FF"/>
                </a:solidFill>
              </a:defRPr>
            </a:lvl1pPr>
          </a:lstStyle>
          <a:p>
            <a:pPr/>
            <a:r>
              <a:t>Электронная схема</a:t>
            </a:r>
          </a:p>
        </p:txBody>
      </p:sp>
      <p:pic>
        <p:nvPicPr>
          <p:cNvPr id="211" name="photo_2026-02-03 21.19.02.jpeg" descr="photo_2026-02-03 21.19.02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3619" y="2129457"/>
            <a:ext cx="7398924" cy="4872311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Text 0"/>
          <p:cNvSpPr txBox="1"/>
          <p:nvPr/>
        </p:nvSpPr>
        <p:spPr>
          <a:xfrm>
            <a:off x="8989074" y="689598"/>
            <a:ext cx="4469769" cy="69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200">
                <a:solidFill>
                  <a:srgbClr val="97B8FF"/>
                </a:solidFill>
              </a:defRPr>
            </a:lvl1pPr>
          </a:lstStyle>
          <a:p>
            <a:pPr/>
            <a:r>
              <a:t>Схема базы данных</a:t>
            </a:r>
          </a:p>
        </p:txBody>
      </p:sp>
      <p:pic>
        <p:nvPicPr>
          <p:cNvPr id="213" name="photo_2026-01-31 22.55.13.jpeg" descr="photo_2026-01-31 22.55.13.jpeg"/>
          <p:cNvPicPr>
            <a:picLocks noChangeAspect="1"/>
          </p:cNvPicPr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8469646" y="2129395"/>
            <a:ext cx="5508548" cy="48724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 0"/>
          <p:cNvSpPr txBox="1"/>
          <p:nvPr/>
        </p:nvSpPr>
        <p:spPr>
          <a:xfrm>
            <a:off x="793789" y="531952"/>
            <a:ext cx="4633851" cy="69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200">
                <a:solidFill>
                  <a:srgbClr val="97B8FF"/>
                </a:solidFill>
              </a:defRPr>
            </a:lvl1pPr>
          </a:lstStyle>
          <a:p>
            <a:pPr/>
            <a:r>
              <a:t>Алгоритм заселения</a:t>
            </a:r>
          </a:p>
        </p:txBody>
      </p:sp>
      <p:pic>
        <p:nvPicPr>
          <p:cNvPr id="216" name="8fda0e8346c8237a27b36878b2b69c6737da290d163101ea081594cf50e381e0.PNG" descr="8fda0e8346c8237a27b36878b2b69c6737da290d163101ea081594cf50e381e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368357"/>
            <a:ext cx="14630402" cy="9753602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Text 0"/>
          <p:cNvSpPr txBox="1"/>
          <p:nvPr/>
        </p:nvSpPr>
        <p:spPr>
          <a:xfrm>
            <a:off x="618380" y="198678"/>
            <a:ext cx="4633852" cy="6921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lnSpc>
                <a:spcPts val="5500"/>
              </a:lnSpc>
              <a:defRPr sz="4200">
                <a:solidFill>
                  <a:srgbClr val="97B8FF"/>
                </a:solidFill>
              </a:defRPr>
            </a:lvl1pPr>
          </a:lstStyle>
          <a:p>
            <a:pPr/>
            <a:r>
              <a:t>Алгоритм заселения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